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8" r:id="rId3"/>
    <p:sldId id="261" r:id="rId4"/>
    <p:sldId id="313" r:id="rId5"/>
    <p:sldId id="260" r:id="rId6"/>
    <p:sldId id="292" r:id="rId7"/>
    <p:sldId id="259" r:id="rId8"/>
    <p:sldId id="304" r:id="rId9"/>
    <p:sldId id="271" r:id="rId10"/>
    <p:sldId id="263" r:id="rId11"/>
    <p:sldId id="305" r:id="rId12"/>
    <p:sldId id="264" r:id="rId13"/>
    <p:sldId id="287" r:id="rId14"/>
    <p:sldId id="288" r:id="rId15"/>
    <p:sldId id="306" r:id="rId16"/>
    <p:sldId id="291" r:id="rId17"/>
    <p:sldId id="307" r:id="rId18"/>
    <p:sldId id="321" r:id="rId19"/>
    <p:sldId id="322" r:id="rId20"/>
    <p:sldId id="314" r:id="rId21"/>
    <p:sldId id="274" r:id="rId22"/>
    <p:sldId id="316" r:id="rId23"/>
    <p:sldId id="319" r:id="rId24"/>
    <p:sldId id="300" r:id="rId25"/>
    <p:sldId id="315" r:id="rId26"/>
    <p:sldId id="310" r:id="rId27"/>
    <p:sldId id="302" r:id="rId28"/>
    <p:sldId id="311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nessa Warren" initials="CW" lastIdx="6" clrIdx="0">
    <p:extLst/>
  </p:cmAuthor>
  <p:cmAuthor id="2" name="Elizabeth A. Honig" initials="EAH" lastIdx="1" clrIdx="1">
    <p:extLst/>
  </p:cmAuthor>
  <p:cmAuthor id="3" name="Elizabeth A. Honig" initials="EAH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A64"/>
    <a:srgbClr val="C5803E"/>
    <a:srgbClr val="F1B143"/>
    <a:srgbClr val="8E3C3A"/>
    <a:srgbClr val="487B93"/>
    <a:srgbClr val="3A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1F4A06-D161-4E92-8580-2841C4EB85D0}">
  <a:tblStyle styleId="{321F4A06-D161-4E92-8580-2841C4EB85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84392" autoAdjust="0"/>
  </p:normalViewPr>
  <p:slideViewPr>
    <p:cSldViewPr snapToGrid="0" snapToObjects="1">
      <p:cViewPr varScale="1">
        <p:scale>
          <a:sx n="140" d="100"/>
          <a:sy n="140" d="100"/>
        </p:scale>
        <p:origin x="5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2A2CB-2B56-3642-9516-6813D541C853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63150206-84D5-1A4F-8610-676ECA2220EF}">
      <dgm:prSet phldrT="[Text]" custT="1"/>
      <dgm:spPr>
        <a:solidFill>
          <a:srgbClr val="96AA64"/>
        </a:solidFill>
      </dgm:spPr>
      <dgm:t>
        <a:bodyPr/>
        <a:lstStyle/>
        <a:p>
          <a:r>
            <a:rPr lang="en-US" sz="2000" dirty="0"/>
            <a:t>Interactive Process</a:t>
          </a:r>
        </a:p>
      </dgm:t>
    </dgm:pt>
    <dgm:pt modelId="{9F94D7F6-7065-7B4B-9A49-B5A332442757}" type="parTrans" cxnId="{C9E3299D-BDC3-4642-BB79-7154BB813A26}">
      <dgm:prSet/>
      <dgm:spPr/>
      <dgm:t>
        <a:bodyPr/>
        <a:lstStyle/>
        <a:p>
          <a:endParaRPr lang="en-US"/>
        </a:p>
      </dgm:t>
    </dgm:pt>
    <dgm:pt modelId="{8E3A4E4B-3D66-C247-8797-9360AC08D441}" type="sibTrans" cxnId="{C9E3299D-BDC3-4642-BB79-7154BB813A26}">
      <dgm:prSet/>
      <dgm:spPr/>
      <dgm:t>
        <a:bodyPr/>
        <a:lstStyle/>
        <a:p>
          <a:endParaRPr lang="en-US"/>
        </a:p>
      </dgm:t>
    </dgm:pt>
    <dgm:pt modelId="{9780E2A2-990C-F140-B442-158092179A77}">
      <dgm:prSet phldrT="[Text]" custT="1"/>
      <dgm:spPr>
        <a:solidFill>
          <a:srgbClr val="96AA64"/>
        </a:solidFill>
      </dgm:spPr>
      <dgm:t>
        <a:bodyPr/>
        <a:lstStyle/>
        <a:p>
          <a:r>
            <a:rPr lang="en-US" sz="2000" dirty="0"/>
            <a:t>Determination/ Implementation</a:t>
          </a:r>
        </a:p>
      </dgm:t>
    </dgm:pt>
    <dgm:pt modelId="{40E4A0BC-8195-AF4B-8D6F-DD761001CCFE}" type="parTrans" cxnId="{DB97B239-611A-9448-8A3F-224999349D76}">
      <dgm:prSet/>
      <dgm:spPr/>
      <dgm:t>
        <a:bodyPr/>
        <a:lstStyle/>
        <a:p>
          <a:endParaRPr lang="en-US"/>
        </a:p>
      </dgm:t>
    </dgm:pt>
    <dgm:pt modelId="{3AFEC22E-ED0B-D443-9B61-773855D2FA6E}" type="sibTrans" cxnId="{DB97B239-611A-9448-8A3F-224999349D76}">
      <dgm:prSet/>
      <dgm:spPr/>
      <dgm:t>
        <a:bodyPr/>
        <a:lstStyle/>
        <a:p>
          <a:endParaRPr lang="en-US"/>
        </a:p>
      </dgm:t>
    </dgm:pt>
    <dgm:pt modelId="{E7303FF2-5C71-4D4F-AD96-07F23F8E449E}">
      <dgm:prSet phldrT="[Text]" custT="1"/>
      <dgm:spPr>
        <a:solidFill>
          <a:srgbClr val="96AA64"/>
        </a:solidFill>
      </dgm:spPr>
      <dgm:t>
        <a:bodyPr/>
        <a:lstStyle/>
        <a:p>
          <a:r>
            <a:rPr lang="en-US" sz="2000" dirty="0"/>
            <a:t>Request (or Refer)</a:t>
          </a:r>
        </a:p>
      </dgm:t>
    </dgm:pt>
    <dgm:pt modelId="{6B23871F-75F3-3545-9362-1C318DED0997}" type="sibTrans" cxnId="{CA2F82E7-452B-9E4D-A7A8-7A9F6CB2F5B3}">
      <dgm:prSet/>
      <dgm:spPr/>
      <dgm:t>
        <a:bodyPr/>
        <a:lstStyle/>
        <a:p>
          <a:endParaRPr lang="en-US"/>
        </a:p>
      </dgm:t>
    </dgm:pt>
    <dgm:pt modelId="{0C798739-22C8-DF49-9541-22B27A3D27FF}" type="parTrans" cxnId="{CA2F82E7-452B-9E4D-A7A8-7A9F6CB2F5B3}">
      <dgm:prSet/>
      <dgm:spPr/>
      <dgm:t>
        <a:bodyPr/>
        <a:lstStyle/>
        <a:p>
          <a:endParaRPr lang="en-US"/>
        </a:p>
      </dgm:t>
    </dgm:pt>
    <dgm:pt modelId="{2DB030A7-7120-6747-8465-F194A88B99AC}" type="pres">
      <dgm:prSet presAssocID="{73F2A2CB-2B56-3642-9516-6813D541C853}" presName="Name0" presStyleCnt="0">
        <dgm:presLayoutVars>
          <dgm:dir/>
          <dgm:animLvl val="lvl"/>
          <dgm:resizeHandles val="exact"/>
        </dgm:presLayoutVars>
      </dgm:prSet>
      <dgm:spPr/>
    </dgm:pt>
    <dgm:pt modelId="{EE215F9D-89B2-0B43-80C1-C145792B6EDB}" type="pres">
      <dgm:prSet presAssocID="{E7303FF2-5C71-4D4F-AD96-07F23F8E449E}" presName="parTxOnly" presStyleLbl="node1" presStyleIdx="0" presStyleCnt="3" custScaleX="100000" custScaleY="145004" custLinFactNeighborX="-65303" custLinFactNeighborY="25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AC7AB-10B9-8149-9D8A-8F72BC8768FC}" type="pres">
      <dgm:prSet presAssocID="{6B23871F-75F3-3545-9362-1C318DED0997}" presName="parTxOnlySpace" presStyleCnt="0"/>
      <dgm:spPr/>
    </dgm:pt>
    <dgm:pt modelId="{BCB7F6C1-D719-2C4C-A1E3-D23662060761}" type="pres">
      <dgm:prSet presAssocID="{63150206-84D5-1A4F-8610-676ECA2220EF}" presName="parTxOnly" presStyleLbl="node1" presStyleIdx="1" presStyleCnt="3" custScaleX="110660" custScaleY="145004" custLinFactNeighborY="24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6963D-2ED1-B840-B42D-3700844CF074}" type="pres">
      <dgm:prSet presAssocID="{8E3A4E4B-3D66-C247-8797-9360AC08D441}" presName="parTxOnlySpace" presStyleCnt="0"/>
      <dgm:spPr/>
    </dgm:pt>
    <dgm:pt modelId="{24206068-3D9B-9C4D-9FE7-F7DD3DCDDE5D}" type="pres">
      <dgm:prSet presAssocID="{9780E2A2-990C-F140-B442-158092179A77}" presName="parTxOnly" presStyleLbl="node1" presStyleIdx="2" presStyleCnt="3" custScaleX="132192" custScaleY="145004" custLinFactNeighborY="24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F82E7-452B-9E4D-A7A8-7A9F6CB2F5B3}" srcId="{73F2A2CB-2B56-3642-9516-6813D541C853}" destId="{E7303FF2-5C71-4D4F-AD96-07F23F8E449E}" srcOrd="0" destOrd="0" parTransId="{0C798739-22C8-DF49-9541-22B27A3D27FF}" sibTransId="{6B23871F-75F3-3545-9362-1C318DED0997}"/>
    <dgm:cxn modelId="{DB97B239-611A-9448-8A3F-224999349D76}" srcId="{73F2A2CB-2B56-3642-9516-6813D541C853}" destId="{9780E2A2-990C-F140-B442-158092179A77}" srcOrd="2" destOrd="0" parTransId="{40E4A0BC-8195-AF4B-8D6F-DD761001CCFE}" sibTransId="{3AFEC22E-ED0B-D443-9B61-773855D2FA6E}"/>
    <dgm:cxn modelId="{76474709-27E9-C249-A251-3244BD05D440}" type="presOf" srcId="{9780E2A2-990C-F140-B442-158092179A77}" destId="{24206068-3D9B-9C4D-9FE7-F7DD3DCDDE5D}" srcOrd="0" destOrd="0" presId="urn:microsoft.com/office/officeart/2005/8/layout/chevron1"/>
    <dgm:cxn modelId="{C9E3299D-BDC3-4642-BB79-7154BB813A26}" srcId="{73F2A2CB-2B56-3642-9516-6813D541C853}" destId="{63150206-84D5-1A4F-8610-676ECA2220EF}" srcOrd="1" destOrd="0" parTransId="{9F94D7F6-7065-7B4B-9A49-B5A332442757}" sibTransId="{8E3A4E4B-3D66-C247-8797-9360AC08D441}"/>
    <dgm:cxn modelId="{EB55C9E8-6B5E-7246-A8A5-A831F678274A}" type="presOf" srcId="{E7303FF2-5C71-4D4F-AD96-07F23F8E449E}" destId="{EE215F9D-89B2-0B43-80C1-C145792B6EDB}" srcOrd="0" destOrd="0" presId="urn:microsoft.com/office/officeart/2005/8/layout/chevron1"/>
    <dgm:cxn modelId="{10F9B2A6-06BE-2748-AACF-2F50C4A4717E}" type="presOf" srcId="{73F2A2CB-2B56-3642-9516-6813D541C853}" destId="{2DB030A7-7120-6747-8465-F194A88B99AC}" srcOrd="0" destOrd="0" presId="urn:microsoft.com/office/officeart/2005/8/layout/chevron1"/>
    <dgm:cxn modelId="{24B298AB-CCCD-3F4F-B7A1-B8335EBA5A7D}" type="presOf" srcId="{63150206-84D5-1A4F-8610-676ECA2220EF}" destId="{BCB7F6C1-D719-2C4C-A1E3-D23662060761}" srcOrd="0" destOrd="0" presId="urn:microsoft.com/office/officeart/2005/8/layout/chevron1"/>
    <dgm:cxn modelId="{0C74FE4F-AEC8-734A-9BC9-A125BF7B0102}" type="presParOf" srcId="{2DB030A7-7120-6747-8465-F194A88B99AC}" destId="{EE215F9D-89B2-0B43-80C1-C145792B6EDB}" srcOrd="0" destOrd="0" presId="urn:microsoft.com/office/officeart/2005/8/layout/chevron1"/>
    <dgm:cxn modelId="{6AB59CD3-42E0-B34B-9BCC-F684D1A0ADE0}" type="presParOf" srcId="{2DB030A7-7120-6747-8465-F194A88B99AC}" destId="{3E3AC7AB-10B9-8149-9D8A-8F72BC8768FC}" srcOrd="1" destOrd="0" presId="urn:microsoft.com/office/officeart/2005/8/layout/chevron1"/>
    <dgm:cxn modelId="{E7ABB506-7F4B-844B-8D11-2B2F98C80334}" type="presParOf" srcId="{2DB030A7-7120-6747-8465-F194A88B99AC}" destId="{BCB7F6C1-D719-2C4C-A1E3-D23662060761}" srcOrd="2" destOrd="0" presId="urn:microsoft.com/office/officeart/2005/8/layout/chevron1"/>
    <dgm:cxn modelId="{BCF88EAC-86F8-054D-816A-0F3CFAD9DCEF}" type="presParOf" srcId="{2DB030A7-7120-6747-8465-F194A88B99AC}" destId="{0126963D-2ED1-B840-B42D-3700844CF074}" srcOrd="3" destOrd="0" presId="urn:microsoft.com/office/officeart/2005/8/layout/chevron1"/>
    <dgm:cxn modelId="{5A4CF74F-8D80-8444-B04B-0517D9F4EB1E}" type="presParOf" srcId="{2DB030A7-7120-6747-8465-F194A88B99AC}" destId="{24206068-3D9B-9C4D-9FE7-F7DD3DCDDE5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15F9D-89B2-0B43-80C1-C145792B6EDB}">
      <dsp:nvSpPr>
        <dsp:cNvPr id="0" name=""/>
        <dsp:cNvSpPr/>
      </dsp:nvSpPr>
      <dsp:spPr>
        <a:xfrm>
          <a:off x="0" y="1901866"/>
          <a:ext cx="2637497" cy="1529790"/>
        </a:xfrm>
        <a:prstGeom prst="chevron">
          <a:avLst/>
        </a:prstGeom>
        <a:solidFill>
          <a:srgbClr val="96A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Request (or Refer)</a:t>
          </a:r>
        </a:p>
      </dsp:txBody>
      <dsp:txXfrm>
        <a:off x="764895" y="1901866"/>
        <a:ext cx="1107707" cy="1529790"/>
      </dsp:txXfrm>
    </dsp:sp>
    <dsp:sp modelId="{BCB7F6C1-D719-2C4C-A1E3-D23662060761}">
      <dsp:nvSpPr>
        <dsp:cNvPr id="0" name=""/>
        <dsp:cNvSpPr/>
      </dsp:nvSpPr>
      <dsp:spPr>
        <a:xfrm>
          <a:off x="2376073" y="1892613"/>
          <a:ext cx="2918654" cy="1529790"/>
        </a:xfrm>
        <a:prstGeom prst="chevron">
          <a:avLst/>
        </a:prstGeom>
        <a:solidFill>
          <a:srgbClr val="96A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Interactive Process</a:t>
          </a:r>
        </a:p>
      </dsp:txBody>
      <dsp:txXfrm>
        <a:off x="3140968" y="1892613"/>
        <a:ext cx="1388864" cy="1529790"/>
      </dsp:txXfrm>
    </dsp:sp>
    <dsp:sp modelId="{24206068-3D9B-9C4D-9FE7-F7DD3DCDDE5D}">
      <dsp:nvSpPr>
        <dsp:cNvPr id="0" name=""/>
        <dsp:cNvSpPr/>
      </dsp:nvSpPr>
      <dsp:spPr>
        <a:xfrm>
          <a:off x="5030978" y="1892613"/>
          <a:ext cx="3486560" cy="1529790"/>
        </a:xfrm>
        <a:prstGeom prst="chevron">
          <a:avLst/>
        </a:prstGeom>
        <a:solidFill>
          <a:srgbClr val="96A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Determination/ Implementation</a:t>
          </a:r>
        </a:p>
      </dsp:txBody>
      <dsp:txXfrm>
        <a:off x="5795873" y="1892613"/>
        <a:ext cx="1956770" cy="1529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58916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1541022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endParaRPr lang="en-US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08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50138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94832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25376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681082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120566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73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400" b="1" dirty="0" smtClean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96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54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56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400" b="1" dirty="0" smtClean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75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2048548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81694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612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42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4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23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206c3cb3_2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206c3cb3_2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4913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 userDrawn="1"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581869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Access </a:t>
            </a:r>
            <a:r>
              <a:rPr lang="en-US" dirty="0" err="1">
                <a:latin typeface="+mj-lt"/>
              </a:rPr>
              <a:t>UChicago</a:t>
            </a:r>
            <a:r>
              <a:rPr lang="en-US" dirty="0">
                <a:latin typeface="+mj-lt"/>
              </a:rPr>
              <a:t> Now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Town Hall</a:t>
            </a:r>
            <a:br>
              <a:rPr lang="en-US" dirty="0">
                <a:latin typeface="+mj-lt"/>
              </a:rPr>
            </a:br>
            <a:r>
              <a:rPr lang="en-US" sz="1000" dirty="0">
                <a:latin typeface="+mj-lt"/>
              </a:rPr>
              <a:t/>
            </a:r>
            <a:br>
              <a:rPr lang="en-US" sz="1000" dirty="0">
                <a:latin typeface="+mj-lt"/>
              </a:rPr>
            </a:br>
            <a:r>
              <a:rPr lang="en-US" sz="2000" b="0" dirty="0">
                <a:latin typeface="+mj-lt"/>
              </a:rPr>
              <a:t>October 28, 2019</a:t>
            </a:r>
            <a:endParaRPr sz="2000" b="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0" y="3268493"/>
            <a:ext cx="841124" cy="820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7252831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UChicago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core commitments to access 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2"/>
          </p:nvPr>
        </p:nvSpPr>
        <p:spPr>
          <a:xfrm>
            <a:off x="1472184" y="1530874"/>
            <a:ext cx="7448423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96AA64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Full and equal access</a:t>
            </a:r>
          </a:p>
          <a:p>
            <a:pPr marL="342900" indent="-342900">
              <a:buClr>
                <a:srgbClr val="96AA64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Non-discrimination</a:t>
            </a:r>
          </a:p>
          <a:p>
            <a:pPr marL="342900" indent="-342900">
              <a:buClr>
                <a:srgbClr val="96AA64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Diversity is a “core academic function”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University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—Diversity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Advisory Council Final Report, 2017</a:t>
            </a:r>
          </a:p>
          <a:p>
            <a:pPr marL="342900" indent="-342900">
              <a:buClr>
                <a:srgbClr val="96AA64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Accommodations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4" name="Google Shape;857;p39">
            <a:extLst>
              <a:ext uri="{FF2B5EF4-FFF2-40B4-BE49-F238E27FC236}">
                <a16:creationId xmlns:a16="http://schemas.microsoft.com/office/drawing/2014/main" xmlns="" id="{F633588F-C011-484B-B04E-4C2F70151D23}"/>
              </a:ext>
            </a:extLst>
          </p:cNvPr>
          <p:cNvGrpSpPr/>
          <p:nvPr/>
        </p:nvGrpSpPr>
        <p:grpSpPr>
          <a:xfrm>
            <a:off x="869948" y="1006247"/>
            <a:ext cx="279839" cy="268441"/>
            <a:chOff x="5233525" y="4954450"/>
            <a:chExt cx="538275" cy="516350"/>
          </a:xfrm>
        </p:grpSpPr>
        <p:sp>
          <p:nvSpPr>
            <p:cNvPr id="15" name="Google Shape;858;p39">
              <a:extLst>
                <a:ext uri="{FF2B5EF4-FFF2-40B4-BE49-F238E27FC236}">
                  <a16:creationId xmlns:a16="http://schemas.microsoft.com/office/drawing/2014/main" xmlns="" id="{DB2EA970-F45C-3C41-A2EB-40E22B8A070F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9;p39">
              <a:extLst>
                <a:ext uri="{FF2B5EF4-FFF2-40B4-BE49-F238E27FC236}">
                  <a16:creationId xmlns:a16="http://schemas.microsoft.com/office/drawing/2014/main" xmlns="" id="{482D4649-68CF-6249-9321-513F3F783DE1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60;p39">
              <a:extLst>
                <a:ext uri="{FF2B5EF4-FFF2-40B4-BE49-F238E27FC236}">
                  <a16:creationId xmlns:a16="http://schemas.microsoft.com/office/drawing/2014/main" xmlns="" id="{B218567D-AC3C-7E4B-80C1-45FAC49AB9A4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1;p39">
              <a:extLst>
                <a:ext uri="{FF2B5EF4-FFF2-40B4-BE49-F238E27FC236}">
                  <a16:creationId xmlns:a16="http://schemas.microsoft.com/office/drawing/2014/main" xmlns="" id="{41B585BA-4AEC-B845-AE8C-75B32712E4C9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2;p39">
              <a:extLst>
                <a:ext uri="{FF2B5EF4-FFF2-40B4-BE49-F238E27FC236}">
                  <a16:creationId xmlns:a16="http://schemas.microsoft.com/office/drawing/2014/main" xmlns="" id="{A63D89CC-CDBA-F348-AA23-09E7061F4A0E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3;p39">
              <a:extLst>
                <a:ext uri="{FF2B5EF4-FFF2-40B4-BE49-F238E27FC236}">
                  <a16:creationId xmlns:a16="http://schemas.microsoft.com/office/drawing/2014/main" xmlns="" id="{14A3D57C-0C7D-C446-B7C4-935141B067A6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4;p39">
              <a:extLst>
                <a:ext uri="{FF2B5EF4-FFF2-40B4-BE49-F238E27FC236}">
                  <a16:creationId xmlns:a16="http://schemas.microsoft.com/office/drawing/2014/main" xmlns="" id="{E49FAF87-5C42-D24B-AF5A-3D5147431729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5;p39">
              <a:extLst>
                <a:ext uri="{FF2B5EF4-FFF2-40B4-BE49-F238E27FC236}">
                  <a16:creationId xmlns:a16="http://schemas.microsoft.com/office/drawing/2014/main" xmlns="" id="{E76D12C5-A4A9-3141-B0EB-B6817E572EAF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6;p39">
              <a:extLst>
                <a:ext uri="{FF2B5EF4-FFF2-40B4-BE49-F238E27FC236}">
                  <a16:creationId xmlns:a16="http://schemas.microsoft.com/office/drawing/2014/main" xmlns="" id="{8CFC6C9F-48A9-B64A-928D-9D8B3836F66A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7;p39">
              <a:extLst>
                <a:ext uri="{FF2B5EF4-FFF2-40B4-BE49-F238E27FC236}">
                  <a16:creationId xmlns:a16="http://schemas.microsoft.com/office/drawing/2014/main" xmlns="" id="{787FCBBB-FF9D-1C4B-B359-F8C596FDF6EE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8;p39">
              <a:extLst>
                <a:ext uri="{FF2B5EF4-FFF2-40B4-BE49-F238E27FC236}">
                  <a16:creationId xmlns:a16="http://schemas.microsoft.com/office/drawing/2014/main" xmlns="" id="{3720A105-B881-DE45-8B66-6F28ECD7F766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5508947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Accommodations Offices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837150" y="1723662"/>
            <a:ext cx="2483300" cy="124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Disability Services</a:t>
            </a:r>
          </a:p>
          <a:p>
            <a:pPr marL="285750" indent="-285750">
              <a:buClr>
                <a:srgbClr val="96AA64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3517001" y="1723662"/>
            <a:ext cx="3060327" cy="1561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Office for Access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Equity</a:t>
            </a:r>
          </a:p>
          <a:p>
            <a:pPr marL="285750" indent="-285750">
              <a:buClr>
                <a:srgbClr val="96AA64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marL="285750" indent="-285750">
              <a:buClr>
                <a:srgbClr val="96AA64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Academic Appointees</a:t>
            </a:r>
          </a:p>
          <a:p>
            <a:pPr marL="285750" indent="-285750">
              <a:buClr>
                <a:srgbClr val="96AA64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Postdoctoral</a:t>
            </a:r>
          </a:p>
          <a:p>
            <a:pPr marL="285750" indent="-285750">
              <a:buClr>
                <a:srgbClr val="96AA64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</a:p>
          <a:p>
            <a:pPr marL="285750" indent="-285750">
              <a:buClr>
                <a:srgbClr val="96AA64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3"/>
          </p:nvPr>
        </p:nvSpPr>
        <p:spPr>
          <a:xfrm>
            <a:off x="6242252" y="1723662"/>
            <a:ext cx="2173384" cy="1360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Employee and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Labor Relations</a:t>
            </a:r>
          </a:p>
          <a:p>
            <a:pPr marL="285750" indent="-285750">
              <a:buClr>
                <a:srgbClr val="96AA64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3" name="Google Shape;608;p39">
            <a:extLst>
              <a:ext uri="{FF2B5EF4-FFF2-40B4-BE49-F238E27FC236}">
                <a16:creationId xmlns:a16="http://schemas.microsoft.com/office/drawing/2014/main" xmlns="" id="{1F5A76FC-1D8E-3C48-9CDD-D7C3DC2C0D67}"/>
              </a:ext>
            </a:extLst>
          </p:cNvPr>
          <p:cNvSpPr/>
          <p:nvPr/>
        </p:nvSpPr>
        <p:spPr>
          <a:xfrm>
            <a:off x="875733" y="968968"/>
            <a:ext cx="293311" cy="293311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75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6268801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Accommodations Process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00971130"/>
              </p:ext>
            </p:extLst>
          </p:nvPr>
        </p:nvGraphicFramePr>
        <p:xfrm>
          <a:off x="329610" y="-296214"/>
          <a:ext cx="8519865" cy="480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" name="Google Shape;609;p39">
            <a:extLst>
              <a:ext uri="{FF2B5EF4-FFF2-40B4-BE49-F238E27FC236}">
                <a16:creationId xmlns:a16="http://schemas.microsoft.com/office/drawing/2014/main" xmlns="" id="{EBE900F1-C61D-964A-9413-0F5B6A8D0AF1}"/>
              </a:ext>
            </a:extLst>
          </p:cNvPr>
          <p:cNvGrpSpPr/>
          <p:nvPr/>
        </p:nvGrpSpPr>
        <p:grpSpPr>
          <a:xfrm>
            <a:off x="894955" y="1038686"/>
            <a:ext cx="242649" cy="180413"/>
            <a:chOff x="5247525" y="3007275"/>
            <a:chExt cx="517575" cy="384825"/>
          </a:xfrm>
        </p:grpSpPr>
        <p:sp>
          <p:nvSpPr>
            <p:cNvPr id="26" name="Google Shape;610;p39">
              <a:extLst>
                <a:ext uri="{FF2B5EF4-FFF2-40B4-BE49-F238E27FC236}">
                  <a16:creationId xmlns:a16="http://schemas.microsoft.com/office/drawing/2014/main" xmlns="" id="{DB6728B1-7E5E-FE47-B422-7DBFFE38A052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1;p39">
              <a:extLst>
                <a:ext uri="{FF2B5EF4-FFF2-40B4-BE49-F238E27FC236}">
                  <a16:creationId xmlns:a16="http://schemas.microsoft.com/office/drawing/2014/main" xmlns="" id="{EE33549D-1108-0646-9C0F-1B2011E20033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157;p19"/>
          <p:cNvSpPr txBox="1">
            <a:spLocks noGrp="1"/>
          </p:cNvSpPr>
          <p:nvPr>
            <p:ph type="body" idx="1"/>
          </p:nvPr>
        </p:nvSpPr>
        <p:spPr>
          <a:xfrm>
            <a:off x="1137604" y="3217904"/>
            <a:ext cx="6901620" cy="1599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96AA64"/>
              </a:buClr>
            </a:pPr>
            <a:r>
              <a:rPr lang="en-US" sz="2200" dirty="0">
                <a:latin typeface="+mn-lt"/>
              </a:rPr>
              <a:t>Modification or adjustment to provide full and equal access</a:t>
            </a:r>
          </a:p>
          <a:p>
            <a:pPr marL="342900" indent="-342900">
              <a:buClr>
                <a:srgbClr val="96AA64"/>
              </a:buClr>
            </a:pPr>
            <a:r>
              <a:rPr lang="en-US" sz="2200" dirty="0">
                <a:latin typeface="+mn-lt"/>
              </a:rPr>
              <a:t>Equally effective</a:t>
            </a:r>
          </a:p>
          <a:p>
            <a:pPr marL="342900" indent="-342900">
              <a:buClr>
                <a:srgbClr val="96AA64"/>
              </a:buClr>
            </a:pPr>
            <a:r>
              <a:rPr lang="en-US" sz="2200" dirty="0">
                <a:latin typeface="+mn-lt"/>
              </a:rPr>
              <a:t>Not fundamental alteration or undue burden</a:t>
            </a:r>
            <a:endParaRPr sz="22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805028" y="2409102"/>
            <a:ext cx="6083175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76200" indent="0" algn="l">
              <a:buNone/>
            </a:pPr>
            <a:r>
              <a:rPr lang="en-US" sz="28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[A]</a:t>
            </a:r>
            <a:r>
              <a:rPr lang="en-US" sz="2800" dirty="0" err="1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ll</a:t>
            </a:r>
            <a:r>
              <a:rPr lang="en-US" sz="28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 have a stake in helping create and maintain a campus environment that affirms the right to learn, inquire, and grow for everyone.</a:t>
            </a:r>
          </a:p>
          <a:p>
            <a:pPr marL="76200" indent="0">
              <a:buNone/>
            </a:pPr>
            <a:endParaRPr lang="en-US" sz="600" dirty="0"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  <a:p>
            <a:pPr marL="76200" indent="0" algn="l">
              <a:buNone/>
            </a:pPr>
            <a:r>
              <a:rPr lang="en-US" sz="2000" i="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- Diversity </a:t>
            </a:r>
            <a:r>
              <a:rPr lang="en-US" sz="2000" i="0" dirty="0" smtClean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Advisory Council Final Report, 2017</a:t>
            </a:r>
            <a:endParaRPr lang="en-US" sz="2000" i="0" dirty="0">
              <a:latin typeface="Arial" panose="020B0604020202020204" pitchFamily="34" charset="0"/>
              <a:ea typeface="Garamond" charset="0"/>
              <a:cs typeface="Arial" panose="020B0604020202020204" pitchFamily="34" charset="0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EB2005-A77A-6E4F-BFE9-321C9C18EDC8}"/>
              </a:ext>
            </a:extLst>
          </p:cNvPr>
          <p:cNvSpPr/>
          <p:nvPr/>
        </p:nvSpPr>
        <p:spPr>
          <a:xfrm>
            <a:off x="4320510" y="3275112"/>
            <a:ext cx="5261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0771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760820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Accessibility and Inclusion Efforts Across Campus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81250" y="1358268"/>
            <a:ext cx="7028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Diversity is a “core academic function” of the University, and “all have a stake.” </a:t>
            </a:r>
            <a:r>
              <a:rPr lang="mr-IN" sz="2000" dirty="0">
                <a:latin typeface="Arial" panose="020B0604020202020204" pitchFamily="34" charset="0"/>
                <a:ea typeface="Garamond" charset="0"/>
                <a:cs typeface="Garamond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Diversity Advisory Council, Final Report, </a:t>
            </a:r>
            <a:r>
              <a:rPr lang="en-US" sz="20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2017</a:t>
            </a:r>
            <a:endParaRPr lang="en-US" sz="2000" dirty="0"/>
          </a:p>
          <a:p>
            <a:endParaRPr lang="en-US" sz="2200" b="1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200" b="1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Working for access.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89E2A37C-150B-A044-95B0-D73FAFDFD235}"/>
              </a:ext>
            </a:extLst>
          </p:cNvPr>
          <p:cNvSpPr/>
          <p:nvPr/>
        </p:nvSpPr>
        <p:spPr>
          <a:xfrm>
            <a:off x="1480103" y="3301271"/>
            <a:ext cx="1633272" cy="1448580"/>
          </a:xfrm>
          <a:prstGeom prst="roundRect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kern="12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SDS, OAE, &amp; ELR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FB1EBD0C-A8F3-D44B-BA6F-81676B41DBA4}"/>
              </a:ext>
            </a:extLst>
          </p:cNvPr>
          <p:cNvSpPr/>
          <p:nvPr/>
        </p:nvSpPr>
        <p:spPr>
          <a:xfrm>
            <a:off x="3233693" y="3271229"/>
            <a:ext cx="1633272" cy="1467224"/>
          </a:xfrm>
          <a:prstGeom prst="roundRect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AWG &amp; ADRC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69EAA14A-C4C4-6146-9302-37FC9C7B8C8A}"/>
              </a:ext>
            </a:extLst>
          </p:cNvPr>
          <p:cNvSpPr/>
          <p:nvPr/>
        </p:nvSpPr>
        <p:spPr>
          <a:xfrm>
            <a:off x="6722250" y="3301271"/>
            <a:ext cx="1614649" cy="1467224"/>
          </a:xfrm>
          <a:prstGeom prst="roundRect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Student Advisory Board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B863F67D-36DD-8643-92C8-42FECFF83CE2}"/>
              </a:ext>
            </a:extLst>
          </p:cNvPr>
          <p:cNvSpPr/>
          <p:nvPr/>
        </p:nvSpPr>
        <p:spPr>
          <a:xfrm>
            <a:off x="4987283" y="3271229"/>
            <a:ext cx="1614649" cy="1465260"/>
          </a:xfrm>
          <a:prstGeom prst="roundRect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kern="12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Chicago Center for Teaching </a:t>
            </a:r>
          </a:p>
        </p:txBody>
      </p:sp>
      <p:grpSp>
        <p:nvGrpSpPr>
          <p:cNvPr id="39" name="Google Shape;584;p39">
            <a:extLst>
              <a:ext uri="{FF2B5EF4-FFF2-40B4-BE49-F238E27FC236}">
                <a16:creationId xmlns:a16="http://schemas.microsoft.com/office/drawing/2014/main" xmlns="" id="{42E12F82-2CB7-A248-A9B9-0B324ED9ABF0}"/>
              </a:ext>
            </a:extLst>
          </p:cNvPr>
          <p:cNvGrpSpPr/>
          <p:nvPr/>
        </p:nvGrpSpPr>
        <p:grpSpPr>
          <a:xfrm>
            <a:off x="940956" y="957393"/>
            <a:ext cx="144228" cy="327398"/>
            <a:chOff x="4747025" y="2332025"/>
            <a:chExt cx="166850" cy="378750"/>
          </a:xfrm>
        </p:grpSpPr>
        <p:sp>
          <p:nvSpPr>
            <p:cNvPr id="40" name="Google Shape;585;p39">
              <a:extLst>
                <a:ext uri="{FF2B5EF4-FFF2-40B4-BE49-F238E27FC236}">
                  <a16:creationId xmlns:a16="http://schemas.microsoft.com/office/drawing/2014/main" xmlns="" id="{B4A0D1A0-6B79-E34B-8BF0-1DA8DEEA8474}"/>
                </a:ext>
              </a:extLst>
            </p:cNvPr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6;p39">
              <a:extLst>
                <a:ext uri="{FF2B5EF4-FFF2-40B4-BE49-F238E27FC236}">
                  <a16:creationId xmlns:a16="http://schemas.microsoft.com/office/drawing/2014/main" xmlns="" id="{CB92F04C-F870-7F4B-964C-BD891045533C}"/>
                </a:ext>
              </a:extLst>
            </p:cNvPr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1235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1E9983-9879-E24A-9BAE-617C494AFCD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4" y="2512827"/>
            <a:ext cx="5101590" cy="637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Access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UChicago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Now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b="0" dirty="0">
                <a:solidFill>
                  <a:schemeClr val="bg1"/>
                </a:solidFill>
                <a:latin typeface="+mj-lt"/>
              </a:rPr>
              <a:t>Listening Tour </a:t>
            </a:r>
            <a:endParaRPr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6D4172F-D7A8-FB42-B7B6-014A12B690E9}"/>
              </a:ext>
            </a:extLst>
          </p:cNvPr>
          <p:cNvSpPr/>
          <p:nvPr/>
        </p:nvSpPr>
        <p:spPr>
          <a:xfrm>
            <a:off x="1200220" y="2215648"/>
            <a:ext cx="637675" cy="63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6AA64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3750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6436171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 Tour: Key Questions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1036476" y="1624729"/>
            <a:ext cx="742413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buClr>
                <a:srgbClr val="96AA64"/>
              </a:buClr>
            </a:pPr>
            <a:r>
              <a:rPr lang="en-US" sz="24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What are key challenges related to </a:t>
            </a:r>
            <a:r>
              <a:rPr lang="en-US" sz="2400" dirty="0" smtClean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accessibility, including the </a:t>
            </a:r>
            <a:r>
              <a:rPr lang="en-US" sz="24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accommodation </a:t>
            </a:r>
            <a:r>
              <a:rPr lang="en-US" sz="2400" dirty="0" smtClean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processes, at </a:t>
            </a:r>
            <a:r>
              <a:rPr lang="en-US" sz="24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the University? </a:t>
            </a:r>
          </a:p>
          <a:p>
            <a:pPr>
              <a:spcBef>
                <a:spcPts val="1600"/>
              </a:spcBef>
              <a:buClr>
                <a:srgbClr val="96AA64"/>
              </a:buClr>
            </a:pPr>
            <a:r>
              <a:rPr lang="en-US" sz="2400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How can we work to advance disability inclusion?</a:t>
            </a: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1" name="Google Shape;448;p39">
            <a:extLst>
              <a:ext uri="{FF2B5EF4-FFF2-40B4-BE49-F238E27FC236}">
                <a16:creationId xmlns:a16="http://schemas.microsoft.com/office/drawing/2014/main" xmlns="" id="{2D785B39-88AB-F24D-B4A3-B9535876CE82}"/>
              </a:ext>
            </a:extLst>
          </p:cNvPr>
          <p:cNvGrpSpPr/>
          <p:nvPr/>
        </p:nvGrpSpPr>
        <p:grpSpPr>
          <a:xfrm>
            <a:off x="909909" y="986298"/>
            <a:ext cx="212836" cy="277629"/>
            <a:chOff x="590250" y="244200"/>
            <a:chExt cx="407975" cy="532175"/>
          </a:xfrm>
        </p:grpSpPr>
        <p:sp>
          <p:nvSpPr>
            <p:cNvPr id="12" name="Google Shape;449;p39">
              <a:extLst>
                <a:ext uri="{FF2B5EF4-FFF2-40B4-BE49-F238E27FC236}">
                  <a16:creationId xmlns:a16="http://schemas.microsoft.com/office/drawing/2014/main" xmlns="" id="{64D9B8E4-1656-2D4A-BAA6-4A4E11F4909A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0;p39">
              <a:extLst>
                <a:ext uri="{FF2B5EF4-FFF2-40B4-BE49-F238E27FC236}">
                  <a16:creationId xmlns:a16="http://schemas.microsoft.com/office/drawing/2014/main" xmlns="" id="{1F3BBABB-F534-7449-A883-84A84574321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1;p39">
              <a:extLst>
                <a:ext uri="{FF2B5EF4-FFF2-40B4-BE49-F238E27FC236}">
                  <a16:creationId xmlns:a16="http://schemas.microsoft.com/office/drawing/2014/main" xmlns="" id="{1FD0A542-25AE-A54A-A297-9F2EA3084064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;p39">
              <a:extLst>
                <a:ext uri="{FF2B5EF4-FFF2-40B4-BE49-F238E27FC236}">
                  <a16:creationId xmlns:a16="http://schemas.microsoft.com/office/drawing/2014/main" xmlns="" id="{CE21AD30-5F22-9649-85F9-5CE6173667D8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3;p39">
              <a:extLst>
                <a:ext uri="{FF2B5EF4-FFF2-40B4-BE49-F238E27FC236}">
                  <a16:creationId xmlns:a16="http://schemas.microsoft.com/office/drawing/2014/main" xmlns="" id="{EC70986C-C2DD-544F-AAA9-2FF0CE372F1E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4;p39">
              <a:extLst>
                <a:ext uri="{FF2B5EF4-FFF2-40B4-BE49-F238E27FC236}">
                  <a16:creationId xmlns:a16="http://schemas.microsoft.com/office/drawing/2014/main" xmlns="" id="{FA75F012-CB6F-CD46-86F9-92CD3C178D6B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5;p39">
              <a:extLst>
                <a:ext uri="{FF2B5EF4-FFF2-40B4-BE49-F238E27FC236}">
                  <a16:creationId xmlns:a16="http://schemas.microsoft.com/office/drawing/2014/main" xmlns="" id="{A937A911-C83B-CC4F-86A9-4BF01A534FCC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6;p39">
              <a:extLst>
                <a:ext uri="{FF2B5EF4-FFF2-40B4-BE49-F238E27FC236}">
                  <a16:creationId xmlns:a16="http://schemas.microsoft.com/office/drawing/2014/main" xmlns="" id="{9A56F98B-0578-464A-8E22-8B5E1420D4EB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7;p39">
              <a:extLst>
                <a:ext uri="{FF2B5EF4-FFF2-40B4-BE49-F238E27FC236}">
                  <a16:creationId xmlns:a16="http://schemas.microsoft.com/office/drawing/2014/main" xmlns="" id="{0E998EE4-4342-7E43-9D01-F53E749D39D5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8;p39">
              <a:extLst>
                <a:ext uri="{FF2B5EF4-FFF2-40B4-BE49-F238E27FC236}">
                  <a16:creationId xmlns:a16="http://schemas.microsoft.com/office/drawing/2014/main" xmlns="" id="{70DADD20-DD73-454B-ACCB-C6742AD6E90C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9;p39">
              <a:extLst>
                <a:ext uri="{FF2B5EF4-FFF2-40B4-BE49-F238E27FC236}">
                  <a16:creationId xmlns:a16="http://schemas.microsoft.com/office/drawing/2014/main" xmlns="" id="{DF80AA2F-5223-7746-AF12-7A72F05A4CF3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0;p39">
              <a:extLst>
                <a:ext uri="{FF2B5EF4-FFF2-40B4-BE49-F238E27FC236}">
                  <a16:creationId xmlns:a16="http://schemas.microsoft.com/office/drawing/2014/main" xmlns="" id="{13109622-F534-C943-B966-FFEDF8AFA12F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1;p39">
              <a:extLst>
                <a:ext uri="{FF2B5EF4-FFF2-40B4-BE49-F238E27FC236}">
                  <a16:creationId xmlns:a16="http://schemas.microsoft.com/office/drawing/2014/main" xmlns="" id="{A47B19DA-E9AC-B944-A30F-4BF0A16BF3D8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2;p39">
              <a:extLst>
                <a:ext uri="{FF2B5EF4-FFF2-40B4-BE49-F238E27FC236}">
                  <a16:creationId xmlns:a16="http://schemas.microsoft.com/office/drawing/2014/main" xmlns="" id="{E32AEB53-5975-1A4F-9CB6-FA2C6DEE1BA1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78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4973251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 Tour Participation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024487" y="1442148"/>
            <a:ext cx="7946033" cy="93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>
                <a:solidFill>
                  <a:schemeClr val="accent6"/>
                </a:solidFill>
                <a:latin typeface="+mj-lt"/>
                <a:ea typeface="Garamond" charset="0"/>
                <a:cs typeface="Garamond" charset="0"/>
              </a:rPr>
              <a:t>35</a:t>
            </a:r>
            <a:r>
              <a:rPr lang="en-US" sz="2200" dirty="0">
                <a:solidFill>
                  <a:schemeClr val="accent6"/>
                </a:solidFill>
                <a:latin typeface="+mj-lt"/>
                <a:ea typeface="Garamond" charset="0"/>
                <a:cs typeface="Garamond" charset="0"/>
              </a:rPr>
              <a:t> </a:t>
            </a:r>
            <a:r>
              <a:rPr lang="en-US" sz="2200" dirty="0">
                <a:latin typeface="+mj-lt"/>
                <a:ea typeface="Garamond" charset="0"/>
                <a:cs typeface="Garamond" charset="0"/>
              </a:rPr>
              <a:t>Interviews with over </a:t>
            </a:r>
            <a:r>
              <a:rPr lang="en-US" sz="2600" dirty="0">
                <a:solidFill>
                  <a:schemeClr val="accent6"/>
                </a:solidFill>
                <a:latin typeface="+mj-lt"/>
                <a:ea typeface="Garamond" charset="0"/>
                <a:cs typeface="Garamond" charset="0"/>
              </a:rPr>
              <a:t>55</a:t>
            </a:r>
            <a:r>
              <a:rPr lang="en-US" sz="2200" dirty="0">
                <a:solidFill>
                  <a:schemeClr val="accent6"/>
                </a:solidFill>
                <a:latin typeface="+mj-lt"/>
                <a:ea typeface="Garamond" charset="0"/>
                <a:cs typeface="Garamond" charset="0"/>
              </a:rPr>
              <a:t> </a:t>
            </a:r>
            <a:r>
              <a:rPr lang="en-US" sz="2200" dirty="0">
                <a:latin typeface="+mj-lt"/>
                <a:ea typeface="Garamond" charset="0"/>
                <a:cs typeface="Garamond" charset="0"/>
              </a:rPr>
              <a:t>students, faculty and staff, </a:t>
            </a:r>
            <a:r>
              <a:rPr lang="en-US" sz="2200" i="1" dirty="0">
                <a:latin typeface="+mj-lt"/>
                <a:ea typeface="Garamond" charset="0"/>
                <a:cs typeface="Garamond" charset="0"/>
              </a:rPr>
              <a:t>including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BA1D25-73ED-CE43-8A1B-40982FD222EE}"/>
              </a:ext>
            </a:extLst>
          </p:cNvPr>
          <p:cNvSpPr/>
          <p:nvPr/>
        </p:nvSpPr>
        <p:spPr>
          <a:xfrm>
            <a:off x="1024487" y="2308320"/>
            <a:ext cx="3806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Center for Identity &amp; Inclusion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Chicago Center for Teaching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Deans of Students/ Disability Liaisons 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Employee Labor Relations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Facilities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Housing &amp; Residence Life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Human Resources Partners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56B1A80-35E4-754A-A165-E1A91492A2FE}"/>
              </a:ext>
            </a:extLst>
          </p:cNvPr>
          <p:cNvSpPr/>
          <p:nvPr/>
        </p:nvSpPr>
        <p:spPr>
          <a:xfrm>
            <a:off x="4830618" y="2285939"/>
            <a:ext cx="4139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IT Services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Library Services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Parking and Transportation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Student Counseling Services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Talent Acquisition/ Shared Services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Court Theater</a:t>
            </a:r>
          </a:p>
          <a:p>
            <a:pPr marL="285750" indent="-285750">
              <a:buClr>
                <a:srgbClr val="96AA64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UChicago</a:t>
            </a:r>
            <a:r>
              <a:rPr lang="en-US" sz="2000" dirty="0">
                <a:solidFill>
                  <a:schemeClr val="tx1"/>
                </a:solidFill>
              </a:rPr>
              <a:t> GRAD</a:t>
            </a:r>
          </a:p>
        </p:txBody>
      </p:sp>
      <p:sp>
        <p:nvSpPr>
          <p:cNvPr id="26" name="Google Shape;590;p39">
            <a:extLst>
              <a:ext uri="{FF2B5EF4-FFF2-40B4-BE49-F238E27FC236}">
                <a16:creationId xmlns:a16="http://schemas.microsoft.com/office/drawing/2014/main" xmlns="" id="{D83D0892-01D3-0F4E-AD97-375906280008}"/>
              </a:ext>
            </a:extLst>
          </p:cNvPr>
          <p:cNvSpPr/>
          <p:nvPr/>
        </p:nvSpPr>
        <p:spPr>
          <a:xfrm>
            <a:off x="903080" y="989318"/>
            <a:ext cx="242814" cy="25600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08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;p19">
            <a:extLst>
              <a:ext uri="{FF2B5EF4-FFF2-40B4-BE49-F238E27FC236}">
                <a16:creationId xmlns:a16="http://schemas.microsoft.com/office/drawing/2014/main" xmlns="" id="{2F3A7B79-9135-3044-833C-A761CBB7B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6623" y="4489616"/>
            <a:ext cx="20630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0DF4CE-B13E-454D-91E9-6CB44388BC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9" b="18742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9" name="Google Shape;158;p19">
            <a:extLst>
              <a:ext uri="{FF2B5EF4-FFF2-40B4-BE49-F238E27FC236}">
                <a16:creationId xmlns:a16="http://schemas.microsoft.com/office/drawing/2014/main" xmlns="" id="{2118F8E9-BE46-C246-A22E-8F18A49CBEB6}"/>
              </a:ext>
            </a:extLst>
          </p:cNvPr>
          <p:cNvSpPr txBox="1">
            <a:spLocks/>
          </p:cNvSpPr>
          <p:nvPr/>
        </p:nvSpPr>
        <p:spPr>
          <a:xfrm>
            <a:off x="139725" y="163322"/>
            <a:ext cx="2063078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</p:spTree>
    <p:extLst>
      <p:ext uri="{BB962C8B-B14F-4D97-AF65-F5344CB8AC3E}">
        <p14:creationId xmlns:p14="http://schemas.microsoft.com/office/powerpoint/2010/main" val="399567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6DC0FD-1C0E-B24B-824A-94D9DA8750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7"/>
          <a:stretch/>
        </p:blipFill>
        <p:spPr>
          <a:xfrm>
            <a:off x="-787" y="-1"/>
            <a:ext cx="9144787" cy="5143501"/>
          </a:xfrm>
          <a:prstGeom prst="rect">
            <a:avLst/>
          </a:prstGeom>
        </p:spPr>
      </p:pic>
      <p:sp>
        <p:nvSpPr>
          <p:cNvPr id="4" name="Google Shape;158;p19">
            <a:extLst>
              <a:ext uri="{FF2B5EF4-FFF2-40B4-BE49-F238E27FC236}">
                <a16:creationId xmlns:a16="http://schemas.microsoft.com/office/drawing/2014/main" xmlns="" id="{2F3A7B79-9135-3044-833C-A761CBB7B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6623" y="4489616"/>
            <a:ext cx="206307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4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2415858" y="1850073"/>
            <a:ext cx="5832792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n-lt"/>
                <a:ea typeface="Lora"/>
                <a:cs typeface="Lora"/>
                <a:sym typeface="Lora"/>
              </a:rPr>
              <a:t>Access </a:t>
            </a:r>
            <a:r>
              <a:rPr lang="en-US" sz="3600" b="1" dirty="0" err="1">
                <a:latin typeface="+mn-lt"/>
                <a:ea typeface="Lora"/>
                <a:cs typeface="Lora"/>
                <a:sym typeface="Lora"/>
              </a:rPr>
              <a:t>UChicago</a:t>
            </a:r>
            <a:r>
              <a:rPr lang="en-US" sz="3600" b="1" dirty="0">
                <a:latin typeface="+mn-lt"/>
                <a:ea typeface="Lora"/>
                <a:cs typeface="Lora"/>
                <a:sym typeface="Lora"/>
              </a:rPr>
              <a:t> Now</a:t>
            </a:r>
            <a:endParaRPr sz="3600" b="1" dirty="0">
              <a:highlight>
                <a:srgbClr val="FFCD00"/>
              </a:highlight>
              <a:latin typeface="+mn-lt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+mn-lt"/>
              </a:rPr>
              <a:t>Sponsored by the Office for Access and Equity, Student Disability Services, and Employee and Labor Relations in partnership with the D+I Studio</a:t>
            </a:r>
            <a:endParaRPr sz="2000" dirty="0">
              <a:solidFill>
                <a:schemeClr val="dk1"/>
              </a:solidFill>
              <a:highlight>
                <a:srgbClr val="FFCD00"/>
              </a:highlight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4294967295"/>
          </p:nvPr>
        </p:nvSpPr>
        <p:spPr>
          <a:xfrm>
            <a:off x="2415858" y="815975"/>
            <a:ext cx="4908550" cy="1160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latin typeface="+mj-lt"/>
              </a:rPr>
              <a:t>Welcome</a:t>
            </a:r>
            <a:r>
              <a:rPr lang="en" sz="5500" dirty="0">
                <a:latin typeface="+mj-lt"/>
              </a:rPr>
              <a:t>!</a:t>
            </a:r>
            <a:endParaRPr sz="5500" dirty="0">
              <a:latin typeface="+mj-lt"/>
            </a:endParaRPr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4"/>
          <p:cNvCxnSpPr>
            <a:cxnSpLocks/>
          </p:cNvCxnSpPr>
          <p:nvPr/>
        </p:nvCxnSpPr>
        <p:spPr>
          <a:xfrm>
            <a:off x="5864352" y="1428750"/>
            <a:ext cx="327954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5" y="603371"/>
            <a:ext cx="1693153" cy="16507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49" y="1311288"/>
            <a:ext cx="2859281" cy="1569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accessibility at </a:t>
            </a:r>
            <a:r>
              <a:rPr lang="en-US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UChicago</a:t>
            </a:r>
            <a:endParaRPr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AE33D6-483C-1D4A-BD14-98CB98C8B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1" t="22257" r="18227" b="12094"/>
          <a:stretch/>
        </p:blipFill>
        <p:spPr>
          <a:xfrm>
            <a:off x="4240530" y="1421182"/>
            <a:ext cx="3296719" cy="3385819"/>
          </a:xfrm>
          <a:prstGeom prst="rect">
            <a:avLst/>
          </a:prstGeom>
        </p:spPr>
      </p:pic>
      <p:sp>
        <p:nvSpPr>
          <p:cNvPr id="18" name="Google Shape;124;p17">
            <a:extLst>
              <a:ext uri="{FF2B5EF4-FFF2-40B4-BE49-F238E27FC236}">
                <a16:creationId xmlns:a16="http://schemas.microsoft.com/office/drawing/2014/main" xmlns="" id="{4F61BEAD-F36E-FD4F-A758-3B62E59C2DE0}"/>
              </a:ext>
            </a:extLst>
          </p:cNvPr>
          <p:cNvSpPr txBox="1">
            <a:spLocks/>
          </p:cNvSpPr>
          <p:nvPr/>
        </p:nvSpPr>
        <p:spPr>
          <a:xfrm>
            <a:off x="1381250" y="922668"/>
            <a:ext cx="626542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800" dirty="0">
                <a:latin typeface="+mj-lt"/>
              </a:rPr>
              <a:t>Listening Tour Insight Framework</a:t>
            </a:r>
            <a:endParaRPr lang="en-US" sz="2800" dirty="0">
              <a:highlight>
                <a:srgbClr val="FFCD00"/>
              </a:highlight>
              <a:latin typeface="+mj-lt"/>
            </a:endParaRPr>
          </a:p>
        </p:txBody>
      </p:sp>
      <p:grpSp>
        <p:nvGrpSpPr>
          <p:cNvPr id="6" name="Google Shape;612;p39">
            <a:extLst>
              <a:ext uri="{FF2B5EF4-FFF2-40B4-BE49-F238E27FC236}">
                <a16:creationId xmlns:a16="http://schemas.microsoft.com/office/drawing/2014/main" xmlns="" id="{179667EA-A013-2B43-8136-61FED309F696}"/>
              </a:ext>
            </a:extLst>
          </p:cNvPr>
          <p:cNvGrpSpPr/>
          <p:nvPr/>
        </p:nvGrpSpPr>
        <p:grpSpPr>
          <a:xfrm>
            <a:off x="882916" y="975745"/>
            <a:ext cx="238408" cy="243404"/>
            <a:chOff x="3951850" y="2985350"/>
            <a:chExt cx="407950" cy="416500"/>
          </a:xfrm>
        </p:grpSpPr>
        <p:sp>
          <p:nvSpPr>
            <p:cNvPr id="7" name="Google Shape;613;p39">
              <a:extLst>
                <a:ext uri="{FF2B5EF4-FFF2-40B4-BE49-F238E27FC236}">
                  <a16:creationId xmlns:a16="http://schemas.microsoft.com/office/drawing/2014/main" xmlns="" id="{237B8E76-D211-A541-B8B6-444944127CCA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39">
              <a:extLst>
                <a:ext uri="{FF2B5EF4-FFF2-40B4-BE49-F238E27FC236}">
                  <a16:creationId xmlns:a16="http://schemas.microsoft.com/office/drawing/2014/main" xmlns="" id="{9E87B9C6-AC60-B241-A0ED-24A3F0601FAA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39">
              <a:extLst>
                <a:ext uri="{FF2B5EF4-FFF2-40B4-BE49-F238E27FC236}">
                  <a16:creationId xmlns:a16="http://schemas.microsoft.com/office/drawing/2014/main" xmlns="" id="{42797609-D0B5-014F-B3A9-A08E2207E52D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39">
              <a:extLst>
                <a:ext uri="{FF2B5EF4-FFF2-40B4-BE49-F238E27FC236}">
                  <a16:creationId xmlns:a16="http://schemas.microsoft.com/office/drawing/2014/main" xmlns="" id="{B9649068-7FF8-D84C-AECA-423A9D238158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878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39" name="Google Shape;339;p30"/>
          <p:cNvSpPr txBox="1">
            <a:spLocks noGrp="1"/>
          </p:cNvSpPr>
          <p:nvPr>
            <p:ph type="body" idx="4294967295"/>
          </p:nvPr>
        </p:nvSpPr>
        <p:spPr>
          <a:xfrm>
            <a:off x="6264676" y="1504374"/>
            <a:ext cx="2604369" cy="1334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58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Processes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institutional policies and practices that people with disabilities must navigate in order to receive proper accommodations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5" name="Google Shape;341;p30">
            <a:extLst>
              <a:ext uri="{FF2B5EF4-FFF2-40B4-BE49-F238E27FC236}">
                <a16:creationId xmlns:a16="http://schemas.microsoft.com/office/drawing/2014/main" xmlns="" id="{689FB544-9B88-AC42-9F3D-FEDA7F2E3A77}"/>
              </a:ext>
            </a:extLst>
          </p:cNvPr>
          <p:cNvSpPr txBox="1">
            <a:spLocks/>
          </p:cNvSpPr>
          <p:nvPr/>
        </p:nvSpPr>
        <p:spPr>
          <a:xfrm>
            <a:off x="3319328" y="1358268"/>
            <a:ext cx="2509971" cy="133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endParaRPr lang="en-US" sz="2000" b="1" dirty="0">
              <a:solidFill>
                <a:srgbClr val="8E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339;p30">
            <a:extLst>
              <a:ext uri="{FF2B5EF4-FFF2-40B4-BE49-F238E27FC236}">
                <a16:creationId xmlns:a16="http://schemas.microsoft.com/office/drawing/2014/main" xmlns="" id="{9D58552E-FFB9-3243-AB54-071FAA458EC5}"/>
              </a:ext>
            </a:extLst>
          </p:cNvPr>
          <p:cNvSpPr txBox="1">
            <a:spLocks/>
          </p:cNvSpPr>
          <p:nvPr/>
        </p:nvSpPr>
        <p:spPr>
          <a:xfrm>
            <a:off x="3162141" y="1504374"/>
            <a:ext cx="3081003" cy="1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76200" indent="0">
              <a:buNone/>
            </a:pPr>
            <a:r>
              <a:rPr lang="en-US" sz="2000" b="1" dirty="0">
                <a:solidFill>
                  <a:srgbClr val="8E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Classrooms</a:t>
            </a:r>
          </a:p>
          <a:p>
            <a:pPr marL="762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interactions students with disabilities have with their peers and instructors that influence how supported they feel and how they perform academically</a:t>
            </a:r>
          </a:p>
          <a:p>
            <a:pPr marL="0" indent="0">
              <a:buFont typeface="Quattrocento Sans"/>
              <a:buNone/>
            </a:pPr>
            <a:endParaRPr lang="en-US" sz="1200" dirty="0"/>
          </a:p>
        </p:txBody>
      </p:sp>
      <p:sp>
        <p:nvSpPr>
          <p:cNvPr id="13" name="Google Shape;680;p39">
            <a:extLst>
              <a:ext uri="{FF2B5EF4-FFF2-40B4-BE49-F238E27FC236}">
                <a16:creationId xmlns:a16="http://schemas.microsoft.com/office/drawing/2014/main" xmlns="" id="{144B6CE0-8F3A-0146-88BE-D524A7DF6052}"/>
              </a:ext>
            </a:extLst>
          </p:cNvPr>
          <p:cNvSpPr/>
          <p:nvPr/>
        </p:nvSpPr>
        <p:spPr>
          <a:xfrm>
            <a:off x="864151" y="974837"/>
            <a:ext cx="310223" cy="310242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4;p17">
            <a:extLst>
              <a:ext uri="{FF2B5EF4-FFF2-40B4-BE49-F238E27FC236}">
                <a16:creationId xmlns:a16="http://schemas.microsoft.com/office/drawing/2014/main" xmlns="" id="{C1F2B4B6-C9B4-FB46-B737-DA2B31D6232F}"/>
              </a:ext>
            </a:extLst>
          </p:cNvPr>
          <p:cNvSpPr txBox="1">
            <a:spLocks/>
          </p:cNvSpPr>
          <p:nvPr/>
        </p:nvSpPr>
        <p:spPr>
          <a:xfrm>
            <a:off x="1381250" y="922668"/>
            <a:ext cx="626542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800" dirty="0">
                <a:latin typeface="+mj-lt"/>
              </a:rPr>
              <a:t>Category Definitions </a:t>
            </a:r>
            <a:endParaRPr lang="en-US" sz="2800" dirty="0">
              <a:highlight>
                <a:srgbClr val="FFCD00"/>
              </a:highlight>
              <a:latin typeface="+mj-lt"/>
            </a:endParaRPr>
          </a:p>
        </p:txBody>
      </p:sp>
      <p:sp>
        <p:nvSpPr>
          <p:cNvPr id="18" name="Google Shape;337;p30">
            <a:extLst>
              <a:ext uri="{FF2B5EF4-FFF2-40B4-BE49-F238E27FC236}">
                <a16:creationId xmlns:a16="http://schemas.microsoft.com/office/drawing/2014/main" xmlns="" id="{EEDF81D3-18E5-2C45-81C2-6C8857498ED0}"/>
              </a:ext>
            </a:extLst>
          </p:cNvPr>
          <p:cNvSpPr txBox="1">
            <a:spLocks/>
          </p:cNvSpPr>
          <p:nvPr/>
        </p:nvSpPr>
        <p:spPr>
          <a:xfrm>
            <a:off x="373605" y="1504374"/>
            <a:ext cx="2793463" cy="230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sz="2000" b="1" dirty="0">
                <a:solidFill>
                  <a:srgbClr val="96A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Identities</a:t>
            </a:r>
          </a:p>
          <a:p>
            <a:pPr marL="0" indent="0">
              <a:buFont typeface="Quattrocento Sans"/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ways in which having a disability in an ableist environment shape personal beliefs and experiences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1" name="Google Shape;340;p30">
            <a:extLst>
              <a:ext uri="{FF2B5EF4-FFF2-40B4-BE49-F238E27FC236}">
                <a16:creationId xmlns:a16="http://schemas.microsoft.com/office/drawing/2014/main" xmlns="" id="{639F7047-F342-A345-8ABC-CABC658A25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77159" y="1490703"/>
            <a:ext cx="2984501" cy="17486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1B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Community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local culture and climate that impacts how much individuals with disabilities feel included, valued and empowered</a:t>
            </a:r>
          </a:p>
        </p:txBody>
      </p:sp>
      <p:sp>
        <p:nvSpPr>
          <p:cNvPr id="22" name="Google Shape;342;p30">
            <a:extLst>
              <a:ext uri="{FF2B5EF4-FFF2-40B4-BE49-F238E27FC236}">
                <a16:creationId xmlns:a16="http://schemas.microsoft.com/office/drawing/2014/main" xmlns="" id="{CDE63A75-2C4F-2C4F-A3F7-3E19870B6157}"/>
              </a:ext>
            </a:extLst>
          </p:cNvPr>
          <p:cNvSpPr txBox="1">
            <a:spLocks/>
          </p:cNvSpPr>
          <p:nvPr/>
        </p:nvSpPr>
        <p:spPr>
          <a:xfrm>
            <a:off x="4573359" y="1490703"/>
            <a:ext cx="3073311" cy="133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sz="2000" b="1" dirty="0">
                <a:solidFill>
                  <a:srgbClr val="487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Resources</a:t>
            </a:r>
          </a:p>
          <a:p>
            <a:pPr marL="0" indent="0">
              <a:buFont typeface="Quattrocento Sans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institutional infrastructure that individuals with disabilities interact with in order to participate in the life of the campus</a:t>
            </a:r>
          </a:p>
          <a:p>
            <a:pPr marL="0" indent="0">
              <a:buFont typeface="Quattrocento Sans"/>
              <a:buNone/>
            </a:pPr>
            <a:endParaRPr lang="en-US" sz="1200" dirty="0"/>
          </a:p>
        </p:txBody>
      </p:sp>
      <p:sp>
        <p:nvSpPr>
          <p:cNvPr id="9" name="Google Shape;680;p39">
            <a:extLst>
              <a:ext uri="{FF2B5EF4-FFF2-40B4-BE49-F238E27FC236}">
                <a16:creationId xmlns:a16="http://schemas.microsoft.com/office/drawing/2014/main" xmlns="" id="{05CF0BD6-502F-3D40-8EDE-0B43E815B8CC}"/>
              </a:ext>
            </a:extLst>
          </p:cNvPr>
          <p:cNvSpPr/>
          <p:nvPr/>
        </p:nvSpPr>
        <p:spPr>
          <a:xfrm>
            <a:off x="854724" y="974837"/>
            <a:ext cx="310223" cy="310242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xmlns="" id="{01EE2B6B-4AFD-924A-A6FB-E53994290D4C}"/>
              </a:ext>
            </a:extLst>
          </p:cNvPr>
          <p:cNvSpPr txBox="1">
            <a:spLocks/>
          </p:cNvSpPr>
          <p:nvPr/>
        </p:nvSpPr>
        <p:spPr>
          <a:xfrm>
            <a:off x="1381250" y="922668"/>
            <a:ext cx="626542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800" dirty="0">
                <a:latin typeface="+mj-lt"/>
              </a:rPr>
              <a:t>Category Definitions cont. </a:t>
            </a:r>
            <a:endParaRPr lang="en-US" sz="2800" dirty="0">
              <a:highlight>
                <a:srgbClr val="FFCD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974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AF4F02-B061-DD4A-867B-C972250C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38" y="38977"/>
            <a:ext cx="2804385" cy="49076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825BF14-4177-B14F-9B0F-17954439AB92}"/>
              </a:ext>
            </a:extLst>
          </p:cNvPr>
          <p:cNvSpPr/>
          <p:nvPr/>
        </p:nvSpPr>
        <p:spPr>
          <a:xfrm>
            <a:off x="7582105" y="1240901"/>
            <a:ext cx="15022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quotes from students, staff, faculty and campus partners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DC2E7FD-9031-9A4D-8CD9-6E57F4846611}"/>
              </a:ext>
            </a:extLst>
          </p:cNvPr>
          <p:cNvCxnSpPr>
            <a:cxnSpLocks/>
          </p:cNvCxnSpPr>
          <p:nvPr/>
        </p:nvCxnSpPr>
        <p:spPr>
          <a:xfrm flipH="1">
            <a:off x="6855138" y="1870841"/>
            <a:ext cx="6024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47777E1-2AA6-FF4A-9E0A-511E21AA2977}"/>
              </a:ext>
            </a:extLst>
          </p:cNvPr>
          <p:cNvSpPr/>
          <p:nvPr/>
        </p:nvSpPr>
        <p:spPr>
          <a:xfrm>
            <a:off x="2749834" y="1922299"/>
            <a:ext cx="1502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key insights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ECC20DC-D7E8-E144-A09C-C51920EDF5B5}"/>
              </a:ext>
            </a:extLst>
          </p:cNvPr>
          <p:cNvSpPr/>
          <p:nvPr/>
        </p:nvSpPr>
        <p:spPr>
          <a:xfrm>
            <a:off x="2470864" y="4062156"/>
            <a:ext cx="1502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questions to discuss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F13B518-CF6C-2D4C-81A5-668328892725}"/>
              </a:ext>
            </a:extLst>
          </p:cNvPr>
          <p:cNvSpPr/>
          <p:nvPr/>
        </p:nvSpPr>
        <p:spPr>
          <a:xfrm>
            <a:off x="2687842" y="232349"/>
            <a:ext cx="15022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category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C7463BE-8D87-1E4A-9BE0-630A1776B526}"/>
              </a:ext>
            </a:extLst>
          </p:cNvPr>
          <p:cNvSpPr/>
          <p:nvPr/>
        </p:nvSpPr>
        <p:spPr>
          <a:xfrm>
            <a:off x="7582105" y="197890"/>
            <a:ext cx="15022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definition</a:t>
            </a:r>
          </a:p>
        </p:txBody>
      </p:sp>
      <p:sp>
        <p:nvSpPr>
          <p:cNvPr id="17" name="Google Shape;124;p17">
            <a:extLst>
              <a:ext uri="{FF2B5EF4-FFF2-40B4-BE49-F238E27FC236}">
                <a16:creationId xmlns:a16="http://schemas.microsoft.com/office/drawing/2014/main" xmlns="" id="{9335F004-7109-0548-B3D6-07DCB04D2E55}"/>
              </a:ext>
            </a:extLst>
          </p:cNvPr>
          <p:cNvSpPr txBox="1">
            <a:spLocks/>
          </p:cNvSpPr>
          <p:nvPr/>
        </p:nvSpPr>
        <p:spPr>
          <a:xfrm>
            <a:off x="1381250" y="1138111"/>
            <a:ext cx="2582983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800" dirty="0">
                <a:latin typeface="+mj-lt"/>
              </a:rPr>
              <a:t>Poster </a:t>
            </a:r>
          </a:p>
          <a:p>
            <a:r>
              <a:rPr lang="en-US" sz="2800" dirty="0">
                <a:latin typeface="+mj-lt"/>
              </a:rPr>
              <a:t>Layout</a:t>
            </a:r>
            <a:endParaRPr lang="en-US" sz="2800" dirty="0">
              <a:highlight>
                <a:srgbClr val="FFCD00"/>
              </a:highlight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CCB1EC3-730E-2B42-878D-6506B88328FA}"/>
              </a:ext>
            </a:extLst>
          </p:cNvPr>
          <p:cNvCxnSpPr>
            <a:cxnSpLocks/>
          </p:cNvCxnSpPr>
          <p:nvPr/>
        </p:nvCxnSpPr>
        <p:spPr>
          <a:xfrm flipH="1">
            <a:off x="6868056" y="426916"/>
            <a:ext cx="6024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1932DF-65B5-6848-9D5B-68098416708A}"/>
              </a:ext>
            </a:extLst>
          </p:cNvPr>
          <p:cNvCxnSpPr>
            <a:cxnSpLocks/>
          </p:cNvCxnSpPr>
          <p:nvPr/>
        </p:nvCxnSpPr>
        <p:spPr>
          <a:xfrm flipH="1">
            <a:off x="3981817" y="2488191"/>
            <a:ext cx="6024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8E858FD-0A55-8C4A-84F3-192D8AC70CB1}"/>
              </a:ext>
            </a:extLst>
          </p:cNvPr>
          <p:cNvCxnSpPr>
            <a:cxnSpLocks/>
          </p:cNvCxnSpPr>
          <p:nvPr/>
        </p:nvCxnSpPr>
        <p:spPr>
          <a:xfrm flipH="1">
            <a:off x="3981817" y="447792"/>
            <a:ext cx="6024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26F6C2F-D314-7C45-95BA-AA38ECC531E9}"/>
              </a:ext>
            </a:extLst>
          </p:cNvPr>
          <p:cNvCxnSpPr>
            <a:cxnSpLocks/>
          </p:cNvCxnSpPr>
          <p:nvPr/>
        </p:nvCxnSpPr>
        <p:spPr>
          <a:xfrm flipH="1">
            <a:off x="3981817" y="4452755"/>
            <a:ext cx="6024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oogle Shape;525;p39">
            <a:extLst>
              <a:ext uri="{FF2B5EF4-FFF2-40B4-BE49-F238E27FC236}">
                <a16:creationId xmlns:a16="http://schemas.microsoft.com/office/drawing/2014/main" xmlns="" id="{B134DB5B-40C5-F445-8052-A76D4C350DAB}"/>
              </a:ext>
            </a:extLst>
          </p:cNvPr>
          <p:cNvGrpSpPr/>
          <p:nvPr/>
        </p:nvGrpSpPr>
        <p:grpSpPr>
          <a:xfrm>
            <a:off x="900132" y="971568"/>
            <a:ext cx="269333" cy="269333"/>
            <a:chOff x="2594050" y="1631825"/>
            <a:chExt cx="439625" cy="439625"/>
          </a:xfrm>
        </p:grpSpPr>
        <p:sp>
          <p:nvSpPr>
            <p:cNvPr id="38" name="Google Shape;526;p39">
              <a:extLst>
                <a:ext uri="{FF2B5EF4-FFF2-40B4-BE49-F238E27FC236}">
                  <a16:creationId xmlns:a16="http://schemas.microsoft.com/office/drawing/2014/main" xmlns="" id="{8D1ADBD0-2904-444B-B957-AC4D610FE38E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7;p39">
              <a:extLst>
                <a:ext uri="{FF2B5EF4-FFF2-40B4-BE49-F238E27FC236}">
                  <a16:creationId xmlns:a16="http://schemas.microsoft.com/office/drawing/2014/main" xmlns="" id="{16929F30-827E-4A4D-9C3D-CD5CBB543FB4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8;p39">
              <a:extLst>
                <a:ext uri="{FF2B5EF4-FFF2-40B4-BE49-F238E27FC236}">
                  <a16:creationId xmlns:a16="http://schemas.microsoft.com/office/drawing/2014/main" xmlns="" id="{F89FE1B3-8CE0-A846-B0CE-02EAF61ECD38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9;p39">
              <a:extLst>
                <a:ext uri="{FF2B5EF4-FFF2-40B4-BE49-F238E27FC236}">
                  <a16:creationId xmlns:a16="http://schemas.microsoft.com/office/drawing/2014/main" xmlns="" id="{5321AF0C-1FA3-7142-A799-043CAF480190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347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>
            <a:spLocks noGrp="1"/>
          </p:cNvSpPr>
          <p:nvPr>
            <p:ph type="title"/>
          </p:nvPr>
        </p:nvSpPr>
        <p:spPr>
          <a:xfrm>
            <a:off x="175432" y="286043"/>
            <a:ext cx="3297393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Helvetica" pitchFamily="2" charset="0"/>
              </a:rPr>
              <a:t>Breakout Session</a:t>
            </a:r>
            <a:endParaRPr sz="2800" dirty="0">
              <a:latin typeface="Helvetica" pitchFamily="2" charset="0"/>
            </a:endParaRPr>
          </a:p>
        </p:txBody>
      </p:sp>
      <p:sp>
        <p:nvSpPr>
          <p:cNvPr id="337" name="Google Shape;337;p30"/>
          <p:cNvSpPr txBox="1">
            <a:spLocks noGrp="1"/>
          </p:cNvSpPr>
          <p:nvPr>
            <p:ph type="body" idx="1"/>
          </p:nvPr>
        </p:nvSpPr>
        <p:spPr>
          <a:xfrm>
            <a:off x="6888875" y="1524159"/>
            <a:ext cx="2203051" cy="2619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96AA64"/>
              </a:buClr>
              <a:buNone/>
            </a:pPr>
            <a:r>
              <a:rPr lang="en-US" sz="2000" dirty="0">
                <a:latin typeface="+mj-lt"/>
              </a:rPr>
              <a:t>Select 1-2 people to share out the poster topic, key insights and ideas for advancement, in 3 minutes.</a:t>
            </a:r>
          </a:p>
          <a:p>
            <a:pPr marL="0" lvl="0" indent="0">
              <a:buClr>
                <a:srgbClr val="96AA64"/>
              </a:buClr>
              <a:buNone/>
            </a:pPr>
            <a:r>
              <a:rPr lang="en-US" dirty="0">
                <a:latin typeface="+mj-lt"/>
              </a:rPr>
              <a:t>2:10pm – 2:30pm</a:t>
            </a:r>
          </a:p>
        </p:txBody>
      </p:sp>
      <p:sp>
        <p:nvSpPr>
          <p:cNvPr id="348" name="Google Shape;348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9" name="Google Shape;339;p30">
            <a:extLst>
              <a:ext uri="{FF2B5EF4-FFF2-40B4-BE49-F238E27FC236}">
                <a16:creationId xmlns:a16="http://schemas.microsoft.com/office/drawing/2014/main" xmlns="" id="{F805DCCF-BAAB-D94D-97BA-062D69ED544D}"/>
              </a:ext>
            </a:extLst>
          </p:cNvPr>
          <p:cNvSpPr txBox="1">
            <a:spLocks/>
          </p:cNvSpPr>
          <p:nvPr/>
        </p:nvSpPr>
        <p:spPr>
          <a:xfrm>
            <a:off x="2419365" y="1524159"/>
            <a:ext cx="2247692" cy="133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>
              <a:buClr>
                <a:srgbClr val="96AA64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your reflections and feedback on the particular insights with your small group.</a:t>
            </a:r>
          </a:p>
          <a:p>
            <a:pPr marL="0" lvl="0" indent="0">
              <a:buClr>
                <a:srgbClr val="96AA64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1:30pm </a:t>
            </a:r>
            <a:r>
              <a:rPr lang="mr-IN" sz="1800" dirty="0">
                <a:latin typeface="Arial" panose="020B0604020202020204" pitchFamily="34" charset="0"/>
              </a:rPr>
              <a:t>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2:10pm</a:t>
            </a:r>
          </a:p>
          <a:p>
            <a:pPr marL="0" indent="0">
              <a:buFont typeface="Quattrocento Sans"/>
              <a:buNone/>
            </a:pPr>
            <a:endParaRPr lang="en-US" sz="1200" dirty="0"/>
          </a:p>
        </p:txBody>
      </p:sp>
      <p:sp>
        <p:nvSpPr>
          <p:cNvPr id="50" name="Google Shape;339;p30">
            <a:extLst>
              <a:ext uri="{FF2B5EF4-FFF2-40B4-BE49-F238E27FC236}">
                <a16:creationId xmlns:a16="http://schemas.microsoft.com/office/drawing/2014/main" xmlns="" id="{C9E0A967-BDF9-AF4A-A58D-427F5E6D6806}"/>
              </a:ext>
            </a:extLst>
          </p:cNvPr>
          <p:cNvSpPr txBox="1">
            <a:spLocks/>
          </p:cNvSpPr>
          <p:nvPr/>
        </p:nvSpPr>
        <p:spPr>
          <a:xfrm>
            <a:off x="4679552" y="1524159"/>
            <a:ext cx="2196828" cy="273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>
              <a:buClr>
                <a:srgbClr val="96AA64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Pick a scribe to record points articulated during the discussion on sticky notes, and attach them to the poster.</a:t>
            </a:r>
          </a:p>
          <a:p>
            <a:pPr marL="0" indent="0">
              <a:buFont typeface="Quattrocento Sans"/>
              <a:buNone/>
            </a:pPr>
            <a:endParaRPr lang="en-US" sz="1200" dirty="0"/>
          </a:p>
        </p:txBody>
      </p:sp>
      <p:sp>
        <p:nvSpPr>
          <p:cNvPr id="51" name="Google Shape;337;p30">
            <a:extLst>
              <a:ext uri="{FF2B5EF4-FFF2-40B4-BE49-F238E27FC236}">
                <a16:creationId xmlns:a16="http://schemas.microsoft.com/office/drawing/2014/main" xmlns="" id="{ECC958F2-F77F-8542-9C54-4EE4F4349806}"/>
              </a:ext>
            </a:extLst>
          </p:cNvPr>
          <p:cNvSpPr txBox="1">
            <a:spLocks/>
          </p:cNvSpPr>
          <p:nvPr/>
        </p:nvSpPr>
        <p:spPr>
          <a:xfrm>
            <a:off x="175432" y="1524159"/>
            <a:ext cx="2231438" cy="230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>
              <a:buClr>
                <a:srgbClr val="96AA64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Listening Tour insights located around the room on posters / handouts and select one to discuss during the breakout session.</a:t>
            </a:r>
          </a:p>
          <a:p>
            <a:pPr marL="0" lvl="0" indent="0">
              <a:buClr>
                <a:srgbClr val="96AA64"/>
              </a:buClr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1:20pm – 1:30pm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1EC8EA-07C0-F149-A4A0-301B8F51C7A0}"/>
              </a:ext>
            </a:extLst>
          </p:cNvPr>
          <p:cNvSpPr/>
          <p:nvPr/>
        </p:nvSpPr>
        <p:spPr>
          <a:xfrm>
            <a:off x="757342" y="868995"/>
            <a:ext cx="535430" cy="49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5F22125-5A78-1B49-A738-1C66D073211C}"/>
              </a:ext>
            </a:extLst>
          </p:cNvPr>
          <p:cNvSpPr/>
          <p:nvPr/>
        </p:nvSpPr>
        <p:spPr>
          <a:xfrm>
            <a:off x="1145419" y="1218992"/>
            <a:ext cx="294705" cy="294705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1E6D1C9-18F1-A04A-8D44-7988B60C6A2B}"/>
              </a:ext>
            </a:extLst>
          </p:cNvPr>
          <p:cNvSpPr/>
          <p:nvPr/>
        </p:nvSpPr>
        <p:spPr>
          <a:xfrm>
            <a:off x="3395858" y="1229454"/>
            <a:ext cx="294705" cy="294705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69B56F3-28B3-9848-8B49-77D2FD91EC15}"/>
              </a:ext>
            </a:extLst>
          </p:cNvPr>
          <p:cNvSpPr/>
          <p:nvPr/>
        </p:nvSpPr>
        <p:spPr>
          <a:xfrm>
            <a:off x="5630613" y="1218991"/>
            <a:ext cx="294705" cy="294705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4D8A305-0C54-DC4B-BB7A-C70A5AAFD1EC}"/>
              </a:ext>
            </a:extLst>
          </p:cNvPr>
          <p:cNvSpPr/>
          <p:nvPr/>
        </p:nvSpPr>
        <p:spPr>
          <a:xfrm>
            <a:off x="7843047" y="1229454"/>
            <a:ext cx="294705" cy="294705"/>
          </a:xfrm>
          <a:prstGeom prst="ellipse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530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49" y="1311288"/>
            <a:ext cx="2859281" cy="1569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Understanding accessibility at </a:t>
            </a:r>
            <a:r>
              <a:rPr lang="en-US" sz="2600" b="0" dirty="0" err="1">
                <a:latin typeface="Arial" panose="020B0604020202020204" pitchFamily="34" charset="0"/>
                <a:cs typeface="Arial" panose="020B0604020202020204" pitchFamily="34" charset="0"/>
              </a:rPr>
              <a:t>UChicago</a:t>
            </a:r>
            <a:endParaRPr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AE33D6-483C-1D4A-BD14-98CB98C8B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51" t="22257" r="18227" b="12094"/>
          <a:stretch/>
        </p:blipFill>
        <p:spPr>
          <a:xfrm>
            <a:off x="4240530" y="1421182"/>
            <a:ext cx="3296719" cy="3385819"/>
          </a:xfrm>
          <a:prstGeom prst="rect">
            <a:avLst/>
          </a:prstGeom>
        </p:spPr>
      </p:pic>
      <p:sp>
        <p:nvSpPr>
          <p:cNvPr id="18" name="Google Shape;124;p17">
            <a:extLst>
              <a:ext uri="{FF2B5EF4-FFF2-40B4-BE49-F238E27FC236}">
                <a16:creationId xmlns:a16="http://schemas.microsoft.com/office/drawing/2014/main" xmlns="" id="{4F61BEAD-F36E-FD4F-A758-3B62E59C2DE0}"/>
              </a:ext>
            </a:extLst>
          </p:cNvPr>
          <p:cNvSpPr txBox="1">
            <a:spLocks/>
          </p:cNvSpPr>
          <p:nvPr/>
        </p:nvSpPr>
        <p:spPr>
          <a:xfrm>
            <a:off x="1381250" y="922668"/>
            <a:ext cx="626542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2800" dirty="0">
                <a:latin typeface="+mj-lt"/>
              </a:rPr>
              <a:t>Listening Tour Insight Framework</a:t>
            </a:r>
            <a:endParaRPr lang="en-US" sz="2800" dirty="0">
              <a:highlight>
                <a:srgbClr val="FFCD00"/>
              </a:highlight>
              <a:latin typeface="+mj-lt"/>
            </a:endParaRPr>
          </a:p>
        </p:txBody>
      </p:sp>
      <p:grpSp>
        <p:nvGrpSpPr>
          <p:cNvPr id="6" name="Google Shape;612;p39">
            <a:extLst>
              <a:ext uri="{FF2B5EF4-FFF2-40B4-BE49-F238E27FC236}">
                <a16:creationId xmlns:a16="http://schemas.microsoft.com/office/drawing/2014/main" xmlns="" id="{4D9622CB-B964-F549-BA7D-190018D51506}"/>
              </a:ext>
            </a:extLst>
          </p:cNvPr>
          <p:cNvGrpSpPr/>
          <p:nvPr/>
        </p:nvGrpSpPr>
        <p:grpSpPr>
          <a:xfrm>
            <a:off x="892343" y="985172"/>
            <a:ext cx="238408" cy="243404"/>
            <a:chOff x="3951850" y="2985350"/>
            <a:chExt cx="407950" cy="416500"/>
          </a:xfrm>
        </p:grpSpPr>
        <p:sp>
          <p:nvSpPr>
            <p:cNvPr id="7" name="Google Shape;613;p39">
              <a:extLst>
                <a:ext uri="{FF2B5EF4-FFF2-40B4-BE49-F238E27FC236}">
                  <a16:creationId xmlns:a16="http://schemas.microsoft.com/office/drawing/2014/main" xmlns="" id="{E76AD3BD-BEE6-EB47-BAF6-52CA47119600}"/>
                </a:ext>
              </a:extLst>
            </p:cNvPr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39">
              <a:extLst>
                <a:ext uri="{FF2B5EF4-FFF2-40B4-BE49-F238E27FC236}">
                  <a16:creationId xmlns:a16="http://schemas.microsoft.com/office/drawing/2014/main" xmlns="" id="{96AEB348-D110-E34B-82DD-DA9F8D3BFBD8}"/>
                </a:ext>
              </a:extLst>
            </p:cNvPr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39">
              <a:extLst>
                <a:ext uri="{FF2B5EF4-FFF2-40B4-BE49-F238E27FC236}">
                  <a16:creationId xmlns:a16="http://schemas.microsoft.com/office/drawing/2014/main" xmlns="" id="{38414A93-0E65-5845-AEBE-938744BC7455}"/>
                </a:ext>
              </a:extLst>
            </p:cNvPr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39">
              <a:extLst>
                <a:ext uri="{FF2B5EF4-FFF2-40B4-BE49-F238E27FC236}">
                  <a16:creationId xmlns:a16="http://schemas.microsoft.com/office/drawing/2014/main" xmlns="" id="{713B192C-EE5E-BF43-BCDF-46C345657068}"/>
                </a:ext>
              </a:extLst>
            </p:cNvPr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09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1E9983-9879-E24A-9BAE-617C494AFCD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4" y="2512827"/>
            <a:ext cx="5101590" cy="637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Access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UChicago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Now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en-US" b="0" dirty="0">
                <a:solidFill>
                  <a:schemeClr val="bg1"/>
                </a:solidFill>
                <a:latin typeface="+mj-lt"/>
              </a:rPr>
              <a:t>What’s Next?</a:t>
            </a:r>
            <a:endParaRPr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6D4172F-D7A8-FB42-B7B6-014A12B690E9}"/>
              </a:ext>
            </a:extLst>
          </p:cNvPr>
          <p:cNvSpPr/>
          <p:nvPr/>
        </p:nvSpPr>
        <p:spPr>
          <a:xfrm>
            <a:off x="1200220" y="2215648"/>
            <a:ext cx="637675" cy="63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6AA64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5637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Next Steps</a:t>
            </a:r>
            <a:endParaRPr sz="2800"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1239672" y="1347380"/>
            <a:ext cx="6973205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600"/>
              </a:spcBef>
              <a:buClr>
                <a:srgbClr val="96AA64"/>
              </a:buClr>
            </a:pPr>
            <a:r>
              <a:rPr lang="en-US" b="1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Stay Involved</a:t>
            </a:r>
            <a:r>
              <a:rPr lang="en-US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. Look for updates and additional ways to participate.</a:t>
            </a:r>
          </a:p>
          <a:p>
            <a:pPr>
              <a:spcBef>
                <a:spcPts val="1600"/>
              </a:spcBef>
              <a:buClr>
                <a:srgbClr val="96AA64"/>
              </a:buClr>
            </a:pPr>
            <a:r>
              <a:rPr lang="en-US" b="1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Stay Connected</a:t>
            </a:r>
            <a:r>
              <a:rPr lang="en-US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. Sign up for Access </a:t>
            </a:r>
            <a:r>
              <a:rPr lang="en-US" dirty="0" err="1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UChicago</a:t>
            </a:r>
            <a:r>
              <a:rPr lang="en-US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 Now email list. </a:t>
            </a:r>
          </a:p>
          <a:p>
            <a:pPr>
              <a:spcBef>
                <a:spcPts val="1600"/>
              </a:spcBef>
              <a:buClr>
                <a:srgbClr val="96AA64"/>
              </a:buClr>
            </a:pPr>
            <a:r>
              <a:rPr lang="en-US" b="1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Stay Tuned</a:t>
            </a:r>
            <a:r>
              <a:rPr lang="en-US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Access </a:t>
            </a:r>
            <a:r>
              <a:rPr lang="en-US" dirty="0" err="1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UChicago</a:t>
            </a:r>
            <a:r>
              <a:rPr lang="en-US" dirty="0">
                <a:latin typeface="Arial" panose="020B0604020202020204" pitchFamily="34" charset="0"/>
                <a:ea typeface="Garamond" charset="0"/>
                <a:cs typeface="Arial" panose="020B0604020202020204" pitchFamily="34" charset="0"/>
              </a:rPr>
              <a:t> Now recommendations to be shared with campus community (anticipated Spring 2020). </a:t>
            </a:r>
            <a:endParaRPr lang="en-US" sz="22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8" y="797579"/>
            <a:ext cx="628194" cy="6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9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0" y="2505009"/>
            <a:ext cx="9144000" cy="6376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96AA64"/>
                </a:solidFill>
                <a:latin typeface="+mj-lt"/>
              </a:rPr>
              <a:t>Thank you!</a:t>
            </a:r>
            <a:endParaRPr sz="7200" b="0" dirty="0">
              <a:solidFill>
                <a:srgbClr val="96AA64"/>
              </a:solidFill>
              <a:latin typeface="+mj-lt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29EA97F-EEB3-7546-8E0A-62B043189E41}"/>
              </a:ext>
            </a:extLst>
          </p:cNvPr>
          <p:cNvSpPr/>
          <p:nvPr/>
        </p:nvSpPr>
        <p:spPr>
          <a:xfrm>
            <a:off x="1076446" y="2222339"/>
            <a:ext cx="729205" cy="729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Agenda</a:t>
            </a:r>
            <a:endParaRPr sz="2800" dirty="0">
              <a:highlight>
                <a:srgbClr val="FFCD00"/>
              </a:highlight>
              <a:latin typeface="+mj-lt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381250" y="1446647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96AA64"/>
              </a:buClr>
            </a:pPr>
            <a:r>
              <a:rPr lang="en-US" b="1" dirty="0">
                <a:latin typeface="+mj-lt"/>
              </a:rPr>
              <a:t>1:00 pm: Framing Presentation</a:t>
            </a:r>
          </a:p>
          <a:p>
            <a:pPr>
              <a:buClr>
                <a:srgbClr val="96AA64"/>
              </a:buClr>
            </a:pPr>
            <a:r>
              <a:rPr lang="en-US" b="1" dirty="0">
                <a:latin typeface="+mj-lt"/>
              </a:rPr>
              <a:t>1:20 pm: Poster Review</a:t>
            </a:r>
          </a:p>
          <a:p>
            <a:pPr>
              <a:buClr>
                <a:srgbClr val="96AA64"/>
              </a:buClr>
            </a:pPr>
            <a:r>
              <a:rPr lang="en-US" b="1" dirty="0">
                <a:latin typeface="+mj-lt"/>
              </a:rPr>
              <a:t>1:30 pm: Break-Out Discussions</a:t>
            </a:r>
          </a:p>
          <a:p>
            <a:pPr>
              <a:buClr>
                <a:srgbClr val="96AA64"/>
              </a:buClr>
            </a:pPr>
            <a:r>
              <a:rPr lang="en-US" b="1" dirty="0">
                <a:latin typeface="+mj-lt"/>
              </a:rPr>
              <a:t>2:10 pm: Reflection</a:t>
            </a:r>
          </a:p>
          <a:p>
            <a:pPr>
              <a:buClr>
                <a:srgbClr val="96AA64"/>
              </a:buClr>
            </a:pPr>
            <a:r>
              <a:rPr lang="en-US" b="1" dirty="0">
                <a:latin typeface="+mj-lt"/>
              </a:rPr>
              <a:t>2:30 pm: End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11" name="Google Shape;763;p39">
            <a:extLst>
              <a:ext uri="{FF2B5EF4-FFF2-40B4-BE49-F238E27FC236}">
                <a16:creationId xmlns:a16="http://schemas.microsoft.com/office/drawing/2014/main" xmlns="" id="{29B7D8FD-0ABD-EF47-B461-95A6F982DA0D}"/>
              </a:ext>
            </a:extLst>
          </p:cNvPr>
          <p:cNvGrpSpPr/>
          <p:nvPr/>
        </p:nvGrpSpPr>
        <p:grpSpPr>
          <a:xfrm>
            <a:off x="891554" y="999820"/>
            <a:ext cx="258993" cy="258993"/>
            <a:chOff x="6649150" y="309350"/>
            <a:chExt cx="395800" cy="395800"/>
          </a:xfrm>
        </p:grpSpPr>
        <p:sp>
          <p:nvSpPr>
            <p:cNvPr id="12" name="Google Shape;764;p39">
              <a:extLst>
                <a:ext uri="{FF2B5EF4-FFF2-40B4-BE49-F238E27FC236}">
                  <a16:creationId xmlns:a16="http://schemas.microsoft.com/office/drawing/2014/main" xmlns="" id="{37084F43-A845-C34A-A42F-29F696FDE363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5;p39">
              <a:extLst>
                <a:ext uri="{FF2B5EF4-FFF2-40B4-BE49-F238E27FC236}">
                  <a16:creationId xmlns:a16="http://schemas.microsoft.com/office/drawing/2014/main" xmlns="" id="{9EB8EC1C-FA09-CD44-B71C-B205D3A624D3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66;p39">
              <a:extLst>
                <a:ext uri="{FF2B5EF4-FFF2-40B4-BE49-F238E27FC236}">
                  <a16:creationId xmlns:a16="http://schemas.microsoft.com/office/drawing/2014/main" xmlns="" id="{6F5DE0BF-1AD4-8043-A7BB-6BB7F2F702B2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7;p39">
              <a:extLst>
                <a:ext uri="{FF2B5EF4-FFF2-40B4-BE49-F238E27FC236}">
                  <a16:creationId xmlns:a16="http://schemas.microsoft.com/office/drawing/2014/main" xmlns="" id="{EBAFBCC1-7FF7-8F4E-A46F-92A6E6784BBD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8;p39">
              <a:extLst>
                <a:ext uri="{FF2B5EF4-FFF2-40B4-BE49-F238E27FC236}">
                  <a16:creationId xmlns:a16="http://schemas.microsoft.com/office/drawing/2014/main" xmlns="" id="{2319D4ED-51C5-4D46-B24F-26F60C9D886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9;p39">
              <a:extLst>
                <a:ext uri="{FF2B5EF4-FFF2-40B4-BE49-F238E27FC236}">
                  <a16:creationId xmlns:a16="http://schemas.microsoft.com/office/drawing/2014/main" xmlns="" id="{88606F52-4D95-6042-8B57-648A17970E57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0;p39">
              <a:extLst>
                <a:ext uri="{FF2B5EF4-FFF2-40B4-BE49-F238E27FC236}">
                  <a16:creationId xmlns:a16="http://schemas.microsoft.com/office/drawing/2014/main" xmlns="" id="{3A7A3A9B-CDEA-7A47-9334-DAD05492422A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1;p39">
              <a:extLst>
                <a:ext uri="{FF2B5EF4-FFF2-40B4-BE49-F238E27FC236}">
                  <a16:creationId xmlns:a16="http://schemas.microsoft.com/office/drawing/2014/main" xmlns="" id="{DF0A1CE1-246E-3E46-8006-E17B4FF0721C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2;p39">
              <a:extLst>
                <a:ext uri="{FF2B5EF4-FFF2-40B4-BE49-F238E27FC236}">
                  <a16:creationId xmlns:a16="http://schemas.microsoft.com/office/drawing/2014/main" xmlns="" id="{F463BFE8-BE15-FE43-9E33-CABD99066177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3;p39">
              <a:extLst>
                <a:ext uri="{FF2B5EF4-FFF2-40B4-BE49-F238E27FC236}">
                  <a16:creationId xmlns:a16="http://schemas.microsoft.com/office/drawing/2014/main" xmlns="" id="{59DB213B-F630-1144-9018-2B688B5A745F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4;p39">
              <a:extLst>
                <a:ext uri="{FF2B5EF4-FFF2-40B4-BE49-F238E27FC236}">
                  <a16:creationId xmlns:a16="http://schemas.microsoft.com/office/drawing/2014/main" xmlns="" id="{E50A14B6-8F56-944E-A4F1-3132DC0E868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5;p39">
              <a:extLst>
                <a:ext uri="{FF2B5EF4-FFF2-40B4-BE49-F238E27FC236}">
                  <a16:creationId xmlns:a16="http://schemas.microsoft.com/office/drawing/2014/main" xmlns="" id="{DBEF2EEE-D146-2940-86C7-AF6C7BA0204D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6;p39">
              <a:extLst>
                <a:ext uri="{FF2B5EF4-FFF2-40B4-BE49-F238E27FC236}">
                  <a16:creationId xmlns:a16="http://schemas.microsoft.com/office/drawing/2014/main" xmlns="" id="{FF8510EC-7241-0143-9285-CDB7C0012E7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7;p39">
              <a:extLst>
                <a:ext uri="{FF2B5EF4-FFF2-40B4-BE49-F238E27FC236}">
                  <a16:creationId xmlns:a16="http://schemas.microsoft.com/office/drawing/2014/main" xmlns="" id="{2526B347-CBE9-DC40-A851-D7EF3AF84738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8;p39">
              <a:extLst>
                <a:ext uri="{FF2B5EF4-FFF2-40B4-BE49-F238E27FC236}">
                  <a16:creationId xmlns:a16="http://schemas.microsoft.com/office/drawing/2014/main" xmlns="" id="{FBD48243-1B23-EF42-B6C6-4EB1F40B1138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9;p39">
              <a:extLst>
                <a:ext uri="{FF2B5EF4-FFF2-40B4-BE49-F238E27FC236}">
                  <a16:creationId xmlns:a16="http://schemas.microsoft.com/office/drawing/2014/main" xmlns="" id="{B660882F-48D7-224B-B313-DACA7937C5B3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0;p39">
              <a:extLst>
                <a:ext uri="{FF2B5EF4-FFF2-40B4-BE49-F238E27FC236}">
                  <a16:creationId xmlns:a16="http://schemas.microsoft.com/office/drawing/2014/main" xmlns="" id="{CBAEAAAA-01EA-2F44-81D5-00BC6B3E0DBD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1;p39">
              <a:extLst>
                <a:ext uri="{FF2B5EF4-FFF2-40B4-BE49-F238E27FC236}">
                  <a16:creationId xmlns:a16="http://schemas.microsoft.com/office/drawing/2014/main" xmlns="" id="{9A92CE19-1E46-6141-ACA9-95D6CE7E45BB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2;p39">
              <a:extLst>
                <a:ext uri="{FF2B5EF4-FFF2-40B4-BE49-F238E27FC236}">
                  <a16:creationId xmlns:a16="http://schemas.microsoft.com/office/drawing/2014/main" xmlns="" id="{3D6E1051-655C-2C43-8D8B-1C83FB3D1AE0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3;p39">
              <a:extLst>
                <a:ext uri="{FF2B5EF4-FFF2-40B4-BE49-F238E27FC236}">
                  <a16:creationId xmlns:a16="http://schemas.microsoft.com/office/drawing/2014/main" xmlns="" id="{B355AA56-5C4B-9A4C-96DA-CCF22E5CFD10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4;p39">
              <a:extLst>
                <a:ext uri="{FF2B5EF4-FFF2-40B4-BE49-F238E27FC236}">
                  <a16:creationId xmlns:a16="http://schemas.microsoft.com/office/drawing/2014/main" xmlns="" id="{B6DBCAD5-270F-7449-AB45-2D3A121A6B3C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5;p39">
              <a:extLst>
                <a:ext uri="{FF2B5EF4-FFF2-40B4-BE49-F238E27FC236}">
                  <a16:creationId xmlns:a16="http://schemas.microsoft.com/office/drawing/2014/main" xmlns="" id="{D60A8219-8691-E744-AF77-3B894F81764C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6;p39">
              <a:extLst>
                <a:ext uri="{FF2B5EF4-FFF2-40B4-BE49-F238E27FC236}">
                  <a16:creationId xmlns:a16="http://schemas.microsoft.com/office/drawing/2014/main" xmlns="" id="{FFA65742-0511-7C45-9B3B-FEF3BAC154E0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Introduction</a:t>
            </a:r>
            <a:endParaRPr sz="2800" dirty="0">
              <a:highlight>
                <a:srgbClr val="FFCD00"/>
              </a:highlight>
              <a:latin typeface="+mj-lt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208447" y="1257392"/>
            <a:ext cx="760913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96AA64"/>
              </a:buClr>
            </a:pPr>
            <a:r>
              <a:rPr lang="en-US" b="1" dirty="0">
                <a:latin typeface="+mj-lt"/>
              </a:rPr>
              <a:t>Origins &amp; purpose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Centralized initiative seeking multiple perspectives regarding the way in which the University advances its core commitment to access. </a:t>
            </a:r>
            <a:r>
              <a:rPr lang="en-US" dirty="0"/>
              <a:t/>
            </a:r>
            <a:br>
              <a:rPr lang="en-US" dirty="0"/>
            </a:br>
            <a:endParaRPr b="1" dirty="0"/>
          </a:p>
          <a:p>
            <a:pPr>
              <a:spcBef>
                <a:spcPts val="0"/>
              </a:spcBef>
              <a:buClr>
                <a:srgbClr val="96AA64"/>
              </a:buClr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Goals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90600" lvl="1" indent="-457200">
              <a:buClr>
                <a:srgbClr val="96AA64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+mn-lt"/>
              </a:rPr>
              <a:t>Increase awareness.</a:t>
            </a:r>
          </a:p>
          <a:p>
            <a:pPr marL="990600" lvl="1" indent="-457200">
              <a:buClr>
                <a:srgbClr val="96AA64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+mn-lt"/>
              </a:rPr>
              <a:t>Evaluate current University work.</a:t>
            </a:r>
          </a:p>
          <a:p>
            <a:pPr marL="990600" lvl="1" indent="-457200">
              <a:buClr>
                <a:srgbClr val="96AA64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+mn-lt"/>
              </a:rPr>
              <a:t>Promote disability as an element of diversity.</a:t>
            </a:r>
            <a:endParaRPr sz="2400" dirty="0"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13" name="Google Shape;551;p39">
            <a:extLst>
              <a:ext uri="{FF2B5EF4-FFF2-40B4-BE49-F238E27FC236}">
                <a16:creationId xmlns:a16="http://schemas.microsoft.com/office/drawing/2014/main" xmlns="" id="{B9D88387-D44A-F442-A93B-27601BDEB28A}"/>
              </a:ext>
            </a:extLst>
          </p:cNvPr>
          <p:cNvGrpSpPr/>
          <p:nvPr/>
        </p:nvGrpSpPr>
        <p:grpSpPr>
          <a:xfrm>
            <a:off x="913108" y="980544"/>
            <a:ext cx="209638" cy="276848"/>
            <a:chOff x="6618700" y="1635475"/>
            <a:chExt cx="456675" cy="432325"/>
          </a:xfrm>
        </p:grpSpPr>
        <p:sp>
          <p:nvSpPr>
            <p:cNvPr id="14" name="Google Shape;552;p39">
              <a:extLst>
                <a:ext uri="{FF2B5EF4-FFF2-40B4-BE49-F238E27FC236}">
                  <a16:creationId xmlns:a16="http://schemas.microsoft.com/office/drawing/2014/main" xmlns="" id="{B9B0D9E7-B20F-9A4E-9CB8-1964809F7ADA}"/>
                </a:ext>
              </a:extLst>
            </p:cNvPr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3;p39">
              <a:extLst>
                <a:ext uri="{FF2B5EF4-FFF2-40B4-BE49-F238E27FC236}">
                  <a16:creationId xmlns:a16="http://schemas.microsoft.com/office/drawing/2014/main" xmlns="" id="{F3A86576-1965-9D44-867A-F72FF24DD5D9}"/>
                </a:ext>
              </a:extLst>
            </p:cNvPr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4;p39">
              <a:extLst>
                <a:ext uri="{FF2B5EF4-FFF2-40B4-BE49-F238E27FC236}">
                  <a16:creationId xmlns:a16="http://schemas.microsoft.com/office/drawing/2014/main" xmlns="" id="{D5644E4F-CD57-8343-8137-CE71A87CAE1A}"/>
                </a:ext>
              </a:extLst>
            </p:cNvPr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5;p39">
              <a:extLst>
                <a:ext uri="{FF2B5EF4-FFF2-40B4-BE49-F238E27FC236}">
                  <a16:creationId xmlns:a16="http://schemas.microsoft.com/office/drawing/2014/main" xmlns="" id="{C4EBF7A7-D84D-0246-9C1F-F463EFB61A19}"/>
                </a:ext>
              </a:extLst>
            </p:cNvPr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6;p39">
              <a:extLst>
                <a:ext uri="{FF2B5EF4-FFF2-40B4-BE49-F238E27FC236}">
                  <a16:creationId xmlns:a16="http://schemas.microsoft.com/office/drawing/2014/main" xmlns="" id="{59DA9CCB-F51D-6546-A2BA-51B297C7B07A}"/>
                </a:ext>
              </a:extLst>
            </p:cNvPr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769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197736" y="847631"/>
            <a:ext cx="7173532" cy="23397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76200" indent="0" algn="l">
              <a:buNone/>
            </a:pPr>
            <a:r>
              <a:rPr lang="en-US" sz="2800" dirty="0">
                <a:latin typeface="+mn-lt"/>
              </a:rPr>
              <a:t>Access </a:t>
            </a:r>
            <a:r>
              <a:rPr lang="en-US" sz="2800" dirty="0" err="1">
                <a:latin typeface="+mn-lt"/>
              </a:rPr>
              <a:t>UChicago</a:t>
            </a:r>
            <a:r>
              <a:rPr lang="en-US" sz="2800" dirty="0">
                <a:latin typeface="+mn-lt"/>
              </a:rPr>
              <a:t> Now </a:t>
            </a:r>
            <a:r>
              <a:rPr lang="en-US" sz="2800" i="0" dirty="0">
                <a:latin typeface="+mn-lt"/>
              </a:rPr>
              <a:t>recognizes that there are multiple ways to succeed in the life of the University; it supports the advancement of the University’s commitment to rigorous inquiry that is inclusive of difference. 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" name="Google Shape;477;p39">
            <a:extLst>
              <a:ext uri="{FF2B5EF4-FFF2-40B4-BE49-F238E27FC236}">
                <a16:creationId xmlns:a16="http://schemas.microsoft.com/office/drawing/2014/main" xmlns="" id="{4840776F-8D9B-F342-941B-9697DEDFB48B}"/>
              </a:ext>
            </a:extLst>
          </p:cNvPr>
          <p:cNvGrpSpPr/>
          <p:nvPr/>
        </p:nvGrpSpPr>
        <p:grpSpPr>
          <a:xfrm>
            <a:off x="4403616" y="3495529"/>
            <a:ext cx="336767" cy="383835"/>
            <a:chOff x="4630125" y="278900"/>
            <a:chExt cx="400675" cy="456675"/>
          </a:xfrm>
        </p:grpSpPr>
        <p:sp>
          <p:nvSpPr>
            <p:cNvPr id="11" name="Google Shape;478;p39">
              <a:extLst>
                <a:ext uri="{FF2B5EF4-FFF2-40B4-BE49-F238E27FC236}">
                  <a16:creationId xmlns:a16="http://schemas.microsoft.com/office/drawing/2014/main" xmlns="" id="{EA07037B-0E5A-CA4B-9F5B-5B86882994C0}"/>
                </a:ext>
              </a:extLst>
            </p:cNvPr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9;p39">
              <a:extLst>
                <a:ext uri="{FF2B5EF4-FFF2-40B4-BE49-F238E27FC236}">
                  <a16:creationId xmlns:a16="http://schemas.microsoft.com/office/drawing/2014/main" xmlns="" id="{8E74C995-E092-9648-96B9-C0D8B5214F07}"/>
                </a:ext>
              </a:extLst>
            </p:cNvPr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0;p39">
              <a:extLst>
                <a:ext uri="{FF2B5EF4-FFF2-40B4-BE49-F238E27FC236}">
                  <a16:creationId xmlns:a16="http://schemas.microsoft.com/office/drawing/2014/main" xmlns="" id="{01DD1BFF-D9F3-B241-908C-A90585C6FB17}"/>
                </a:ext>
              </a:extLst>
            </p:cNvPr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81;p39">
              <a:extLst>
                <a:ext uri="{FF2B5EF4-FFF2-40B4-BE49-F238E27FC236}">
                  <a16:creationId xmlns:a16="http://schemas.microsoft.com/office/drawing/2014/main" xmlns="" id="{48551DAF-2CD8-6D44-A2E9-C85BB0072E6E}"/>
                </a:ext>
              </a:extLst>
            </p:cNvPr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61" y="3385423"/>
            <a:ext cx="692039" cy="6747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Timeline</a:t>
            </a:r>
            <a:endParaRPr sz="2800" dirty="0">
              <a:highlight>
                <a:srgbClr val="FFCD00"/>
              </a:highlight>
              <a:latin typeface="+mj-lt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3687" y="2077182"/>
            <a:ext cx="189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3/19</a:t>
            </a:r>
            <a:r>
              <a:rPr lang="en-US" sz="2000" dirty="0">
                <a:latin typeface="+mn-lt"/>
                <a:ea typeface="Garamond" charset="0"/>
                <a:cs typeface="Garamond" charset="0"/>
              </a:rPr>
              <a:t> </a:t>
            </a:r>
          </a:p>
          <a:p>
            <a:pPr algn="ctr"/>
            <a:endParaRPr lang="en-US" sz="2000" dirty="0">
              <a:latin typeface="+mn-lt"/>
              <a:ea typeface="Garamond" charset="0"/>
              <a:cs typeface="Garamond" charset="0"/>
            </a:endParaRPr>
          </a:p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Access </a:t>
            </a:r>
          </a:p>
          <a:p>
            <a:pPr algn="ctr"/>
            <a:r>
              <a:rPr lang="en-US" sz="2000" b="1" dirty="0" err="1">
                <a:latin typeface="+mn-lt"/>
                <a:ea typeface="Garamond" charset="0"/>
                <a:cs typeface="Garamond" charset="0"/>
              </a:rPr>
              <a:t>UChicago</a:t>
            </a:r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 Now </a:t>
            </a:r>
          </a:p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established</a:t>
            </a:r>
            <a:endParaRPr lang="en-US" sz="2000" dirty="0">
              <a:latin typeface="+mn-lt"/>
              <a:ea typeface="Garamond" charset="0"/>
              <a:cs typeface="Garamon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667" y="2077182"/>
            <a:ext cx="1963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4/19</a:t>
            </a:r>
          </a:p>
          <a:p>
            <a:pPr algn="ctr"/>
            <a:endParaRPr lang="en-US" sz="2000" dirty="0">
              <a:latin typeface="+mn-lt"/>
              <a:ea typeface="Garamond" charset="0"/>
              <a:cs typeface="Garamond" charset="0"/>
            </a:endParaRPr>
          </a:p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Listening tour begins </a:t>
            </a:r>
            <a:r>
              <a:rPr lang="en-US" sz="2000" dirty="0">
                <a:latin typeface="+mn-lt"/>
                <a:ea typeface="Garamond" charset="0"/>
                <a:cs typeface="Garamond" charset="0"/>
              </a:rPr>
              <a:t/>
            </a:r>
            <a:br>
              <a:rPr lang="en-US" sz="2000" dirty="0">
                <a:latin typeface="+mn-lt"/>
                <a:ea typeface="Garamond" charset="0"/>
                <a:cs typeface="Garamond" charset="0"/>
              </a:rPr>
            </a:br>
            <a:r>
              <a:rPr lang="en-US" sz="2000" dirty="0">
                <a:latin typeface="+mn-lt"/>
                <a:ea typeface="Garamond" charset="0"/>
                <a:cs typeface="Garamond" charset="0"/>
              </a:rPr>
              <a:t>students, faculty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3533" y="1739800"/>
            <a:ext cx="8147962" cy="172175"/>
            <a:chOff x="978945" y="4914908"/>
            <a:chExt cx="10408193" cy="17752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78945" y="5014916"/>
              <a:ext cx="10408193" cy="0"/>
            </a:xfrm>
            <a:prstGeom prst="line">
              <a:avLst/>
            </a:prstGeom>
            <a:ln w="28575">
              <a:solidFill>
                <a:srgbClr val="96AA64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3342989" y="4914908"/>
              <a:ext cx="226646" cy="17752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6AA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2692" y="2077182"/>
            <a:ext cx="2379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6/19</a:t>
            </a:r>
            <a:r>
              <a:rPr lang="en-US" sz="2000" dirty="0">
                <a:latin typeface="+mn-lt"/>
                <a:ea typeface="Garamond" charset="0"/>
                <a:cs typeface="Garamond" charset="0"/>
              </a:rPr>
              <a:t> </a:t>
            </a:r>
          </a:p>
          <a:p>
            <a:pPr algn="ctr"/>
            <a:endParaRPr lang="en-US" sz="2000" b="1" dirty="0">
              <a:latin typeface="+mn-lt"/>
              <a:ea typeface="Garamond" charset="0"/>
              <a:cs typeface="Garamond" charset="0"/>
            </a:endParaRPr>
          </a:p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Listening tour continues</a:t>
            </a:r>
          </a:p>
          <a:p>
            <a:pPr algn="ctr"/>
            <a:r>
              <a:rPr lang="en-US" sz="2000" dirty="0">
                <a:latin typeface="+mn-lt"/>
                <a:ea typeface="Garamond" charset="0"/>
                <a:cs typeface="Garamond" charset="0"/>
              </a:rPr>
              <a:t>staff, </a:t>
            </a:r>
          </a:p>
          <a:p>
            <a:pPr algn="ctr"/>
            <a:r>
              <a:rPr lang="en-US" sz="2000" dirty="0">
                <a:latin typeface="+mn-lt"/>
                <a:ea typeface="Garamond" charset="0"/>
                <a:cs typeface="Garamond" charset="0"/>
              </a:rPr>
              <a:t>campus </a:t>
            </a:r>
            <a:br>
              <a:rPr lang="en-US" sz="2000" dirty="0">
                <a:latin typeface="+mn-lt"/>
                <a:ea typeface="Garamond" charset="0"/>
                <a:cs typeface="Garamond" charset="0"/>
              </a:rPr>
            </a:br>
            <a:r>
              <a:rPr lang="en-US" sz="2000" dirty="0">
                <a:latin typeface="+mn-lt"/>
                <a:ea typeface="Garamond" charset="0"/>
                <a:cs typeface="Garamond" charset="0"/>
              </a:rPr>
              <a:t>partners</a:t>
            </a:r>
          </a:p>
        </p:txBody>
      </p:sp>
      <p:sp>
        <p:nvSpPr>
          <p:cNvPr id="22" name="Oval 21"/>
          <p:cNvSpPr/>
          <p:nvPr/>
        </p:nvSpPr>
        <p:spPr>
          <a:xfrm>
            <a:off x="4584872" y="1735872"/>
            <a:ext cx="177428" cy="1721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A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77917" y="1743894"/>
            <a:ext cx="177428" cy="1721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A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77084" y="2077182"/>
            <a:ext cx="2379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10/19</a:t>
            </a:r>
            <a:r>
              <a:rPr lang="en-US" sz="2000" dirty="0">
                <a:latin typeface="+mn-lt"/>
                <a:ea typeface="Garamond" charset="0"/>
                <a:cs typeface="Garamond" charset="0"/>
              </a:rPr>
              <a:t> </a:t>
            </a:r>
          </a:p>
          <a:p>
            <a:pPr algn="ctr"/>
            <a:endParaRPr lang="en-US" sz="2000" b="1" dirty="0">
              <a:latin typeface="+mn-lt"/>
              <a:ea typeface="Garamond" charset="0"/>
              <a:cs typeface="Garamond" charset="0"/>
            </a:endParaRPr>
          </a:p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Town Hall</a:t>
            </a:r>
          </a:p>
          <a:p>
            <a:pPr algn="ctr"/>
            <a:r>
              <a:rPr lang="en-US" sz="2000" dirty="0">
                <a:latin typeface="+mn-lt"/>
                <a:ea typeface="Garamond" charset="0"/>
                <a:cs typeface="Garamond" charset="0"/>
              </a:rPr>
              <a:t>students, </a:t>
            </a:r>
          </a:p>
          <a:p>
            <a:pPr algn="ctr"/>
            <a:r>
              <a:rPr lang="en-US" sz="2000" dirty="0">
                <a:latin typeface="+mn-lt"/>
                <a:ea typeface="Garamond" charset="0"/>
                <a:cs typeface="Garamond" charset="0"/>
              </a:rPr>
              <a:t>faculty, </a:t>
            </a:r>
          </a:p>
          <a:p>
            <a:pPr algn="ctr"/>
            <a:r>
              <a:rPr lang="en-US" sz="2000" dirty="0">
                <a:latin typeface="+mn-lt"/>
                <a:ea typeface="Garamond" charset="0"/>
                <a:cs typeface="Garamond" charset="0"/>
              </a:rPr>
              <a:t>staff,</a:t>
            </a:r>
          </a:p>
          <a:p>
            <a:pPr algn="ctr"/>
            <a:r>
              <a:rPr lang="en-US" sz="2000" dirty="0">
                <a:latin typeface="+mn-lt"/>
                <a:ea typeface="Garamond" charset="0"/>
                <a:cs typeface="Garamond" charset="0"/>
              </a:rPr>
              <a:t>campus </a:t>
            </a:r>
            <a:br>
              <a:rPr lang="en-US" sz="2000" dirty="0">
                <a:latin typeface="+mn-lt"/>
                <a:ea typeface="Garamond" charset="0"/>
                <a:cs typeface="Garamond" charset="0"/>
              </a:rPr>
            </a:br>
            <a:r>
              <a:rPr lang="en-US" sz="2000" dirty="0">
                <a:latin typeface="+mn-lt"/>
                <a:ea typeface="Garamond" charset="0"/>
                <a:cs typeface="Garamond" charset="0"/>
              </a:rPr>
              <a:t>partners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50735" y="2077182"/>
            <a:ext cx="1830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2020</a:t>
            </a:r>
          </a:p>
          <a:p>
            <a:pPr algn="ctr"/>
            <a:endParaRPr lang="en-US" sz="2000" b="1" dirty="0">
              <a:latin typeface="+mn-lt"/>
              <a:ea typeface="Garamond" charset="0"/>
              <a:cs typeface="Garamond" charset="0"/>
            </a:endParaRPr>
          </a:p>
          <a:p>
            <a:pPr algn="ctr"/>
            <a:r>
              <a:rPr lang="en-US" sz="2000" b="1" dirty="0">
                <a:latin typeface="+mn-lt"/>
                <a:ea typeface="Garamond" charset="0"/>
                <a:cs typeface="Garamond" charset="0"/>
              </a:rPr>
              <a:t>Recommend-</a:t>
            </a:r>
            <a:r>
              <a:rPr lang="en-US" sz="2000" b="1" dirty="0" err="1">
                <a:latin typeface="+mn-lt"/>
                <a:ea typeface="Garamond" charset="0"/>
                <a:cs typeface="Garamond" charset="0"/>
              </a:rPr>
              <a:t>ations</a:t>
            </a:r>
            <a:endParaRPr lang="en-US" sz="2000" b="1" dirty="0">
              <a:latin typeface="+mn-lt"/>
              <a:ea typeface="Garamond" charset="0"/>
              <a:cs typeface="Garamond" charset="0"/>
            </a:endParaRPr>
          </a:p>
          <a:p>
            <a:pPr algn="ctr"/>
            <a:endParaRPr lang="en-US" sz="2000" dirty="0">
              <a:latin typeface="+mn-lt"/>
              <a:ea typeface="Garamond" charset="0"/>
              <a:cs typeface="Garamond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989609" y="1742290"/>
            <a:ext cx="177428" cy="1721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A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72981" y="1743956"/>
            <a:ext cx="177428" cy="1721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96AA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oogle Shape;787;p39">
            <a:extLst>
              <a:ext uri="{FF2B5EF4-FFF2-40B4-BE49-F238E27FC236}">
                <a16:creationId xmlns:a16="http://schemas.microsoft.com/office/drawing/2014/main" xmlns="" id="{5FFA1624-E6FA-EE47-AA11-77DA98E98ACD}"/>
              </a:ext>
            </a:extLst>
          </p:cNvPr>
          <p:cNvGrpSpPr/>
          <p:nvPr/>
        </p:nvGrpSpPr>
        <p:grpSpPr>
          <a:xfrm>
            <a:off x="891521" y="1009411"/>
            <a:ext cx="247743" cy="234598"/>
            <a:chOff x="5973900" y="318475"/>
            <a:chExt cx="401900" cy="380575"/>
          </a:xfrm>
        </p:grpSpPr>
        <p:sp>
          <p:nvSpPr>
            <p:cNvPr id="45" name="Google Shape;788;p39">
              <a:extLst>
                <a:ext uri="{FF2B5EF4-FFF2-40B4-BE49-F238E27FC236}">
                  <a16:creationId xmlns:a16="http://schemas.microsoft.com/office/drawing/2014/main" xmlns="" id="{7064AB81-B3E4-2048-8C16-ECB700479C25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9;p39">
              <a:extLst>
                <a:ext uri="{FF2B5EF4-FFF2-40B4-BE49-F238E27FC236}">
                  <a16:creationId xmlns:a16="http://schemas.microsoft.com/office/drawing/2014/main" xmlns="" id="{B57BE4D1-8C5A-3E4D-8005-38AF2519A0A0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0;p39">
              <a:extLst>
                <a:ext uri="{FF2B5EF4-FFF2-40B4-BE49-F238E27FC236}">
                  <a16:creationId xmlns:a16="http://schemas.microsoft.com/office/drawing/2014/main" xmlns="" id="{11CB58C2-C4D2-2E43-AFBB-8187285FD8EE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1;p39">
              <a:extLst>
                <a:ext uri="{FF2B5EF4-FFF2-40B4-BE49-F238E27FC236}">
                  <a16:creationId xmlns:a16="http://schemas.microsoft.com/office/drawing/2014/main" xmlns="" id="{0B00D3B6-3222-1A41-97BF-062343DDC903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2;p39">
              <a:extLst>
                <a:ext uri="{FF2B5EF4-FFF2-40B4-BE49-F238E27FC236}">
                  <a16:creationId xmlns:a16="http://schemas.microsoft.com/office/drawing/2014/main" xmlns="" id="{75429349-6B31-6643-9214-0BE8BAF782BF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3;p39">
              <a:extLst>
                <a:ext uri="{FF2B5EF4-FFF2-40B4-BE49-F238E27FC236}">
                  <a16:creationId xmlns:a16="http://schemas.microsoft.com/office/drawing/2014/main" xmlns="" id="{0736DD6E-133D-1C4D-9F61-47E9C6FCC49E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4;p39">
              <a:extLst>
                <a:ext uri="{FF2B5EF4-FFF2-40B4-BE49-F238E27FC236}">
                  <a16:creationId xmlns:a16="http://schemas.microsoft.com/office/drawing/2014/main" xmlns="" id="{C031411C-957F-7C4A-8F4E-B14499F6F6FB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5;p39">
              <a:extLst>
                <a:ext uri="{FF2B5EF4-FFF2-40B4-BE49-F238E27FC236}">
                  <a16:creationId xmlns:a16="http://schemas.microsoft.com/office/drawing/2014/main" xmlns="" id="{C0EB5C42-F5A6-5F43-80C7-754625372E53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96;p39">
              <a:extLst>
                <a:ext uri="{FF2B5EF4-FFF2-40B4-BE49-F238E27FC236}">
                  <a16:creationId xmlns:a16="http://schemas.microsoft.com/office/drawing/2014/main" xmlns="" id="{4026532E-F283-8D49-96A4-6E7260A7EA98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97;p39">
              <a:extLst>
                <a:ext uri="{FF2B5EF4-FFF2-40B4-BE49-F238E27FC236}">
                  <a16:creationId xmlns:a16="http://schemas.microsoft.com/office/drawing/2014/main" xmlns="" id="{92AF7F87-AB57-D643-82F9-B26D60F21435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98;p39">
              <a:extLst>
                <a:ext uri="{FF2B5EF4-FFF2-40B4-BE49-F238E27FC236}">
                  <a16:creationId xmlns:a16="http://schemas.microsoft.com/office/drawing/2014/main" xmlns="" id="{1D61CBCC-40CB-2D44-B31F-B2B4C2AE07F2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9;p39">
              <a:extLst>
                <a:ext uri="{FF2B5EF4-FFF2-40B4-BE49-F238E27FC236}">
                  <a16:creationId xmlns:a16="http://schemas.microsoft.com/office/drawing/2014/main" xmlns="" id="{C4D254E5-6531-1145-B76B-20026B67C0C1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0;p39">
              <a:extLst>
                <a:ext uri="{FF2B5EF4-FFF2-40B4-BE49-F238E27FC236}">
                  <a16:creationId xmlns:a16="http://schemas.microsoft.com/office/drawing/2014/main" xmlns="" id="{1AD020D1-F839-0645-9198-48235DC1BFF8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1;p39">
              <a:extLst>
                <a:ext uri="{FF2B5EF4-FFF2-40B4-BE49-F238E27FC236}">
                  <a16:creationId xmlns:a16="http://schemas.microsoft.com/office/drawing/2014/main" xmlns="" id="{36DF3B98-9B28-0B49-A5A2-7926B7877866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13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1E9983-9879-E24A-9BAE-617C494AFCD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6A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4" y="1693523"/>
            <a:ext cx="510159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j-lt"/>
              </a:rPr>
              <a:t>Accessibility at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UChicago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6D4172F-D7A8-FB42-B7B6-014A12B690E9}"/>
              </a:ext>
            </a:extLst>
          </p:cNvPr>
          <p:cNvSpPr/>
          <p:nvPr/>
        </p:nvSpPr>
        <p:spPr>
          <a:xfrm>
            <a:off x="1200220" y="2215648"/>
            <a:ext cx="637675" cy="63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6AA64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1363849" y="919725"/>
            <a:ext cx="6955903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Students with a Disability at </a:t>
            </a:r>
            <a:r>
              <a:rPr lang="en-US" sz="2800" dirty="0" err="1">
                <a:latin typeface="+mj-lt"/>
              </a:rPr>
              <a:t>UChicago</a:t>
            </a:r>
            <a:endParaRPr sz="2800" dirty="0">
              <a:latin typeface="+mj-lt"/>
            </a:endParaRPr>
          </a:p>
        </p:txBody>
      </p:sp>
      <p:sp>
        <p:nvSpPr>
          <p:cNvPr id="257" name="Google Shape;257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3" name="Google Shape;308;p28">
            <a:extLst>
              <a:ext uri="{FF2B5EF4-FFF2-40B4-BE49-F238E27FC236}">
                <a16:creationId xmlns:a16="http://schemas.microsoft.com/office/drawing/2014/main" xmlns="" id="{AE1B74F0-2E7D-7A4F-89F0-ADBC83D73AEC}"/>
              </a:ext>
            </a:extLst>
          </p:cNvPr>
          <p:cNvSpPr txBox="1">
            <a:spLocks/>
          </p:cNvSpPr>
          <p:nvPr/>
        </p:nvSpPr>
        <p:spPr>
          <a:xfrm>
            <a:off x="618188" y="2698651"/>
            <a:ext cx="2255145" cy="5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dirty="0">
                <a:latin typeface="+mn-lt"/>
              </a:rPr>
              <a:t>Undergraduate</a:t>
            </a:r>
          </a:p>
        </p:txBody>
      </p:sp>
      <p:sp>
        <p:nvSpPr>
          <p:cNvPr id="34" name="Google Shape;308;p28">
            <a:extLst>
              <a:ext uri="{FF2B5EF4-FFF2-40B4-BE49-F238E27FC236}">
                <a16:creationId xmlns:a16="http://schemas.microsoft.com/office/drawing/2014/main" xmlns="" id="{D067BDB7-8FEB-CE48-8D87-D8D35FDB1591}"/>
              </a:ext>
            </a:extLst>
          </p:cNvPr>
          <p:cNvSpPr txBox="1">
            <a:spLocks/>
          </p:cNvSpPr>
          <p:nvPr/>
        </p:nvSpPr>
        <p:spPr>
          <a:xfrm>
            <a:off x="803230" y="3275913"/>
            <a:ext cx="1986295" cy="83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dirty="0">
                <a:latin typeface="+mn-lt"/>
              </a:rPr>
              <a:t>Graduate/ Professional</a:t>
            </a:r>
          </a:p>
        </p:txBody>
      </p:sp>
      <p:sp>
        <p:nvSpPr>
          <p:cNvPr id="36" name="Google Shape;308;p28">
            <a:extLst>
              <a:ext uri="{FF2B5EF4-FFF2-40B4-BE49-F238E27FC236}">
                <a16:creationId xmlns:a16="http://schemas.microsoft.com/office/drawing/2014/main" xmlns="" id="{B3A6F58E-16F6-C644-9CB6-784AE614B7E6}"/>
              </a:ext>
            </a:extLst>
          </p:cNvPr>
          <p:cNvSpPr txBox="1">
            <a:spLocks/>
          </p:cNvSpPr>
          <p:nvPr/>
        </p:nvSpPr>
        <p:spPr>
          <a:xfrm>
            <a:off x="3098461" y="1285156"/>
            <a:ext cx="2244829" cy="5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dirty="0">
                <a:latin typeface="+mn-lt"/>
              </a:rPr>
              <a:t>Students who are registered with SDS</a:t>
            </a:r>
            <a:r>
              <a:rPr lang="en-US" baseline="30000" dirty="0">
                <a:latin typeface="+mn-lt"/>
              </a:rPr>
              <a:t>1</a:t>
            </a:r>
          </a:p>
        </p:txBody>
      </p:sp>
      <p:sp>
        <p:nvSpPr>
          <p:cNvPr id="37" name="Google Shape;307;p28">
            <a:extLst>
              <a:ext uri="{FF2B5EF4-FFF2-40B4-BE49-F238E27FC236}">
                <a16:creationId xmlns:a16="http://schemas.microsoft.com/office/drawing/2014/main" xmlns="" id="{F26FEE97-F366-984A-BCD2-F2E79B10EBA8}"/>
              </a:ext>
            </a:extLst>
          </p:cNvPr>
          <p:cNvSpPr txBox="1">
            <a:spLocks/>
          </p:cNvSpPr>
          <p:nvPr/>
        </p:nvSpPr>
        <p:spPr>
          <a:xfrm>
            <a:off x="3450231" y="2677197"/>
            <a:ext cx="1485673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4000" dirty="0">
                <a:latin typeface="+mn-lt"/>
              </a:rPr>
              <a:t>8%</a:t>
            </a:r>
          </a:p>
          <a:p>
            <a:r>
              <a:rPr lang="en-US" sz="4000" dirty="0">
                <a:latin typeface="+mn-lt"/>
              </a:rPr>
              <a:t>3%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AF95BDA-9E6B-AA42-9D26-C8EC16E0F530}"/>
              </a:ext>
            </a:extLst>
          </p:cNvPr>
          <p:cNvCxnSpPr>
            <a:cxnSpLocks/>
          </p:cNvCxnSpPr>
          <p:nvPr/>
        </p:nvCxnSpPr>
        <p:spPr>
          <a:xfrm>
            <a:off x="480138" y="2658356"/>
            <a:ext cx="8094484" cy="27087"/>
          </a:xfrm>
          <a:prstGeom prst="line">
            <a:avLst/>
          </a:prstGeom>
          <a:ln w="28575">
            <a:solidFill>
              <a:srgbClr val="96A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936037F-9FED-3F49-8634-38F39340E50E}"/>
              </a:ext>
            </a:extLst>
          </p:cNvPr>
          <p:cNvCxnSpPr/>
          <p:nvPr/>
        </p:nvCxnSpPr>
        <p:spPr>
          <a:xfrm>
            <a:off x="2951083" y="1774308"/>
            <a:ext cx="0" cy="2594344"/>
          </a:xfrm>
          <a:prstGeom prst="line">
            <a:avLst/>
          </a:prstGeom>
          <a:ln w="28575">
            <a:solidFill>
              <a:srgbClr val="96A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oogle Shape;647;p39">
            <a:extLst>
              <a:ext uri="{FF2B5EF4-FFF2-40B4-BE49-F238E27FC236}">
                <a16:creationId xmlns:a16="http://schemas.microsoft.com/office/drawing/2014/main" xmlns="" id="{E5FDD751-92AC-5B47-8F3A-C4B3CF5019E7}"/>
              </a:ext>
            </a:extLst>
          </p:cNvPr>
          <p:cNvGrpSpPr/>
          <p:nvPr/>
        </p:nvGrpSpPr>
        <p:grpSpPr>
          <a:xfrm>
            <a:off x="897593" y="1033830"/>
            <a:ext cx="254260" cy="184529"/>
            <a:chOff x="3932350" y="3714775"/>
            <a:chExt cx="439650" cy="319075"/>
          </a:xfrm>
        </p:grpSpPr>
        <p:sp>
          <p:nvSpPr>
            <p:cNvPr id="68" name="Google Shape;648;p39">
              <a:extLst>
                <a:ext uri="{FF2B5EF4-FFF2-40B4-BE49-F238E27FC236}">
                  <a16:creationId xmlns:a16="http://schemas.microsoft.com/office/drawing/2014/main" xmlns="" id="{38D4DB42-3268-DD4B-9C28-8D212C140BB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49;p39">
              <a:extLst>
                <a:ext uri="{FF2B5EF4-FFF2-40B4-BE49-F238E27FC236}">
                  <a16:creationId xmlns:a16="http://schemas.microsoft.com/office/drawing/2014/main" xmlns="" id="{8978E81E-0257-2841-8E3F-C5D0B2B4D0DF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50;p39">
              <a:extLst>
                <a:ext uri="{FF2B5EF4-FFF2-40B4-BE49-F238E27FC236}">
                  <a16:creationId xmlns:a16="http://schemas.microsoft.com/office/drawing/2014/main" xmlns="" id="{CE9638C9-A96A-F14A-919E-0B6714191D2E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51;p39">
              <a:extLst>
                <a:ext uri="{FF2B5EF4-FFF2-40B4-BE49-F238E27FC236}">
                  <a16:creationId xmlns:a16="http://schemas.microsoft.com/office/drawing/2014/main" xmlns="" id="{CDED0D5C-5ADB-F245-BF52-75F14E58616E}"/>
                </a:ext>
              </a:extLst>
            </p:cNvPr>
            <p:cNvSpPr/>
            <p:nvPr/>
          </p:nvSpPr>
          <p:spPr>
            <a:xfrm>
              <a:off x="4073000" y="3716599"/>
              <a:ext cx="77349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52;p39">
              <a:extLst>
                <a:ext uri="{FF2B5EF4-FFF2-40B4-BE49-F238E27FC236}">
                  <a16:creationId xmlns:a16="http://schemas.microsoft.com/office/drawing/2014/main" xmlns="" id="{1829D29E-F449-3D43-AF33-E2B32153422F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308;p28">
            <a:extLst>
              <a:ext uri="{FF2B5EF4-FFF2-40B4-BE49-F238E27FC236}">
                <a16:creationId xmlns:a16="http://schemas.microsoft.com/office/drawing/2014/main" xmlns="" id="{B3A6F58E-16F6-C644-9CB6-784AE614B7E6}"/>
              </a:ext>
            </a:extLst>
          </p:cNvPr>
          <p:cNvSpPr txBox="1">
            <a:spLocks/>
          </p:cNvSpPr>
          <p:nvPr/>
        </p:nvSpPr>
        <p:spPr>
          <a:xfrm>
            <a:off x="5612346" y="1299002"/>
            <a:ext cx="2962276" cy="5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en-US" dirty="0">
                <a:latin typeface="+mn-lt"/>
              </a:rPr>
              <a:t>Students who self-identified as having a disability</a:t>
            </a:r>
            <a:r>
              <a:rPr lang="en-US" baseline="30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2" name="Google Shape;307;p28">
            <a:extLst>
              <a:ext uri="{FF2B5EF4-FFF2-40B4-BE49-F238E27FC236}">
                <a16:creationId xmlns:a16="http://schemas.microsoft.com/office/drawing/2014/main" xmlns="" id="{F26FEE97-F366-984A-BCD2-F2E79B10EBA8}"/>
              </a:ext>
            </a:extLst>
          </p:cNvPr>
          <p:cNvSpPr txBox="1">
            <a:spLocks/>
          </p:cNvSpPr>
          <p:nvPr/>
        </p:nvSpPr>
        <p:spPr>
          <a:xfrm>
            <a:off x="5790575" y="2677197"/>
            <a:ext cx="1485673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4000" dirty="0">
                <a:latin typeface="+mn-lt"/>
              </a:rPr>
              <a:t>18%</a:t>
            </a:r>
          </a:p>
          <a:p>
            <a:r>
              <a:rPr lang="en-US" sz="4000" dirty="0">
                <a:latin typeface="+mn-lt"/>
              </a:rPr>
              <a:t>13%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2218" y="4238765"/>
            <a:ext cx="422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1 </a:t>
            </a:r>
            <a:r>
              <a:rPr lang="en-US" sz="2000" dirty="0" err="1" smtClean="0"/>
              <a:t>UChicago</a:t>
            </a:r>
            <a:r>
              <a:rPr lang="en-US" sz="2000" dirty="0" smtClean="0"/>
              <a:t> </a:t>
            </a:r>
            <a:r>
              <a:rPr lang="en-US" sz="2000" dirty="0"/>
              <a:t>data as of Spring 2019 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2016 </a:t>
            </a:r>
            <a:r>
              <a:rPr lang="en-US" sz="2000" dirty="0"/>
              <a:t>Campus Climate Survey</a:t>
            </a:r>
          </a:p>
        </p:txBody>
      </p:sp>
    </p:spTree>
    <p:extLst>
      <p:ext uri="{BB962C8B-B14F-4D97-AF65-F5344CB8AC3E}">
        <p14:creationId xmlns:p14="http://schemas.microsoft.com/office/powerpoint/2010/main" val="145213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subTitle" idx="4294967295"/>
          </p:nvPr>
        </p:nvSpPr>
        <p:spPr>
          <a:xfrm>
            <a:off x="0" y="2535241"/>
            <a:ext cx="914400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latin typeface="+mj-lt"/>
              </a:rPr>
              <a:t>U</a:t>
            </a:r>
            <a:r>
              <a:rPr lang="en-US" sz="3600" dirty="0">
                <a:latin typeface="+mj-lt"/>
              </a:rPr>
              <a:t>Chicago Students are registered with Student Disability Services</a:t>
            </a:r>
            <a:endParaRPr sz="3600" dirty="0">
              <a:latin typeface="+mj-lt"/>
            </a:endParaRPr>
          </a:p>
        </p:txBody>
      </p:sp>
      <p:grpSp>
        <p:nvGrpSpPr>
          <p:cNvPr id="292" name="Google Shape;292;p27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93" name="Google Shape;293;p2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F62870-86D0-EA45-96F5-B308BCBCAC2D}"/>
              </a:ext>
            </a:extLst>
          </p:cNvPr>
          <p:cNvSpPr/>
          <p:nvPr/>
        </p:nvSpPr>
        <p:spPr>
          <a:xfrm>
            <a:off x="0" y="1166593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/>
              <a:t>774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4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96AA64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740</Words>
  <Application>Microsoft Macintosh PowerPoint</Application>
  <PresentationFormat>On-screen Show (16:9)</PresentationFormat>
  <Paragraphs>181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Garamond</vt:lpstr>
      <vt:lpstr>Helvetica</vt:lpstr>
      <vt:lpstr>Lora</vt:lpstr>
      <vt:lpstr>Quattrocento Sans</vt:lpstr>
      <vt:lpstr>Arial</vt:lpstr>
      <vt:lpstr>Viola template</vt:lpstr>
      <vt:lpstr>Access UChicago Now Town Hall  October 28, 2019</vt:lpstr>
      <vt:lpstr>Welcome!</vt:lpstr>
      <vt:lpstr>Agenda</vt:lpstr>
      <vt:lpstr>Introduction</vt:lpstr>
      <vt:lpstr>PowerPoint Presentation</vt:lpstr>
      <vt:lpstr>Timeline</vt:lpstr>
      <vt:lpstr>Accessibility at UChicago</vt:lpstr>
      <vt:lpstr>Students with a Disability at UChicago</vt:lpstr>
      <vt:lpstr>PowerPoint Presentation</vt:lpstr>
      <vt:lpstr>UChicago core commitments to access </vt:lpstr>
      <vt:lpstr>Accommodations Offices</vt:lpstr>
      <vt:lpstr>Accommodations Process</vt:lpstr>
      <vt:lpstr>PowerPoint Presentation</vt:lpstr>
      <vt:lpstr>Accessibility and Inclusion Efforts Across Campus</vt:lpstr>
      <vt:lpstr>Access UChicago Now Listening Tour </vt:lpstr>
      <vt:lpstr>Listening Tour: Key Questions</vt:lpstr>
      <vt:lpstr>Listening Tour Participation</vt:lpstr>
      <vt:lpstr>Synthesis</vt:lpstr>
      <vt:lpstr>Synthesis</vt:lpstr>
      <vt:lpstr>Understanding accessibility at UChicago</vt:lpstr>
      <vt:lpstr>PowerPoint Presentation</vt:lpstr>
      <vt:lpstr>PowerPoint Presentation</vt:lpstr>
      <vt:lpstr>PowerPoint Presentation</vt:lpstr>
      <vt:lpstr>Breakout Session</vt:lpstr>
      <vt:lpstr>Understanding accessibility at UChicago</vt:lpstr>
      <vt:lpstr>Access UChicago Now What’s Next?</vt:lpstr>
      <vt:lpstr>Next Steps</vt:lpstr>
      <vt:lpstr>Thank you!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Elizabeth A. Honig</cp:lastModifiedBy>
  <cp:revision>124</cp:revision>
  <dcterms:modified xsi:type="dcterms:W3CDTF">2019-10-28T14:43:12Z</dcterms:modified>
</cp:coreProperties>
</file>